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6"/>
  </p:notesMasterIdLst>
  <p:sldIdLst>
    <p:sldId id="296" r:id="rId5"/>
    <p:sldId id="304" r:id="rId6"/>
    <p:sldId id="307" r:id="rId7"/>
    <p:sldId id="305" r:id="rId8"/>
    <p:sldId id="312" r:id="rId9"/>
    <p:sldId id="310" r:id="rId10"/>
    <p:sldId id="311" r:id="rId11"/>
    <p:sldId id="306" r:id="rId12"/>
    <p:sldId id="313" r:id="rId13"/>
    <p:sldId id="314" r:id="rId14"/>
    <p:sldId id="30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33FF"/>
    <a:srgbClr val="0D6CBF"/>
    <a:srgbClr val="33FF00"/>
    <a:srgbClr val="FFCC00"/>
    <a:srgbClr val="38187C"/>
    <a:srgbClr val="145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115" d="100"/>
          <a:sy n="115" d="100"/>
        </p:scale>
        <p:origin x="14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DA0FD-9BF6-4CB9-A564-E3A41624998E}" type="datetimeFigureOut">
              <a:rPr lang="fi-FI" smtClean="0"/>
              <a:t>3.12.2017</a:t>
            </a:fld>
            <a:endParaRPr lang="fi-F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94CB7-77BC-4E76-A350-A1E560264128}" type="slidenum">
              <a:rPr lang="fi-FI" smtClean="0"/>
              <a:t>‹#›</a:t>
            </a:fld>
            <a:endParaRPr lang="fi-FI"/>
          </a:p>
        </p:txBody>
      </p:sp>
    </p:spTree>
    <p:extLst>
      <p:ext uri="{BB962C8B-B14F-4D97-AF65-F5344CB8AC3E}">
        <p14:creationId xmlns:p14="http://schemas.microsoft.com/office/powerpoint/2010/main" val="741655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6" name="Date Placeholder 3"/>
          <p:cNvSpPr>
            <a:spLocks noGrp="1"/>
          </p:cNvSpPr>
          <p:nvPr>
            <p:ph type="dt" sz="half" idx="2"/>
          </p:nvPr>
        </p:nvSpPr>
        <p:spPr>
          <a:xfrm>
            <a:off x="5765897" y="0"/>
            <a:ext cx="1170665" cy="365125"/>
          </a:xfrm>
          <a:prstGeom prst="rect">
            <a:avLst/>
          </a:prstGeom>
        </p:spPr>
        <p:txBody>
          <a:bodyPr vert="horz" lIns="91440" tIns="45720" rIns="91440" bIns="45720" rtlCol="0" anchor="ctr"/>
          <a:lstStyle>
            <a:lvl1pPr algn="ctr">
              <a:defRPr sz="1200" i="1">
                <a:solidFill>
                  <a:schemeClr val="bg1"/>
                </a:solidFill>
              </a:defRPr>
            </a:lvl1pPr>
          </a:lstStyle>
          <a:p>
            <a:fld id="{4FAD2D76-8BEE-4483-BFCF-D941DCF74183}" type="datetime1">
              <a:rPr lang="fi-FI" smtClean="0"/>
              <a:pPr/>
              <a:t>3.12.2017</a:t>
            </a:fld>
            <a:endParaRPr lang="fi-FI"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9934" y="6517006"/>
            <a:ext cx="1002399" cy="299223"/>
          </a:xfrm>
          <a:prstGeom prst="rect">
            <a:avLst/>
          </a:prstGeom>
        </p:spPr>
      </p:pic>
    </p:spTree>
    <p:extLst>
      <p:ext uri="{BB962C8B-B14F-4D97-AF65-F5344CB8AC3E}">
        <p14:creationId xmlns:p14="http://schemas.microsoft.com/office/powerpoint/2010/main" val="25360082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418059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83409"/>
            <a:ext cx="1971675" cy="569355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83409"/>
            <a:ext cx="5800725" cy="569355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3960394" y="6474401"/>
            <a:ext cx="1170665" cy="365125"/>
          </a:xfrm>
          <a:prstGeom prst="rect">
            <a:avLst/>
          </a:prstGeom>
        </p:spPr>
        <p:txBody>
          <a:bodyPr vert="horz" lIns="91440" tIns="45720" rIns="91440" bIns="45720" rtlCol="0" anchor="ctr"/>
          <a:lstStyle>
            <a:lvl1pPr algn="ctr">
              <a:defRPr sz="1200">
                <a:solidFill>
                  <a:schemeClr val="bg1"/>
                </a:solidFill>
              </a:defRPr>
            </a:lvl1pPr>
          </a:lstStyle>
          <a:p>
            <a:fld id="{049F93EC-2B6A-4DED-AC0B-FE42F90158DA}" type="datetime1">
              <a:rPr lang="fi-FI" smtClean="0"/>
              <a:t>3.12.2017</a:t>
            </a:fld>
            <a:endParaRPr lang="fi-FI" dirty="0"/>
          </a:p>
        </p:txBody>
      </p:sp>
      <p:sp>
        <p:nvSpPr>
          <p:cNvPr id="10" name="Footer Placeholder 4"/>
          <p:cNvSpPr>
            <a:spLocks noGrp="1"/>
          </p:cNvSpPr>
          <p:nvPr>
            <p:ph type="ftr" sz="quarter" idx="3"/>
          </p:nvPr>
        </p:nvSpPr>
        <p:spPr>
          <a:xfrm>
            <a:off x="133957" y="6481282"/>
            <a:ext cx="3663424" cy="365125"/>
          </a:xfrm>
          <a:prstGeom prst="rect">
            <a:avLst/>
          </a:prstGeom>
        </p:spPr>
        <p:txBody>
          <a:bodyPr vert="horz" lIns="91440" tIns="45720" rIns="91440" bIns="45720" rtlCol="0" anchor="ctr"/>
          <a:lstStyle>
            <a:lvl1pPr algn="l">
              <a:defRPr sz="1200">
                <a:solidFill>
                  <a:schemeClr val="bg1"/>
                </a:solidFill>
              </a:defRPr>
            </a:lvl1pPr>
          </a:lstStyle>
          <a:p>
            <a:r>
              <a:rPr lang="fi-FI" smtClean="0"/>
              <a:t>HAMK Yleisesitys 2017</a:t>
            </a:r>
            <a:endParaRPr lang="fi-FI" dirty="0"/>
          </a:p>
        </p:txBody>
      </p:sp>
    </p:spTree>
    <p:extLst>
      <p:ext uri="{BB962C8B-B14F-4D97-AF65-F5344CB8AC3E}">
        <p14:creationId xmlns:p14="http://schemas.microsoft.com/office/powerpoint/2010/main" val="810852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8573" y="488026"/>
            <a:ext cx="8334309" cy="1325563"/>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 name="Date Placeholder 3"/>
          <p:cNvSpPr>
            <a:spLocks noGrp="1"/>
          </p:cNvSpPr>
          <p:nvPr>
            <p:ph type="dt" sz="half" idx="2"/>
          </p:nvPr>
        </p:nvSpPr>
        <p:spPr>
          <a:xfrm>
            <a:off x="8127549" y="6692011"/>
            <a:ext cx="1016451" cy="131046"/>
          </a:xfrm>
          <a:prstGeom prst="rect">
            <a:avLst/>
          </a:prstGeom>
        </p:spPr>
        <p:txBody>
          <a:bodyPr vert="horz" lIns="91440" tIns="45720" rIns="91440" bIns="45720" rtlCol="0" anchor="ctr"/>
          <a:lstStyle>
            <a:lvl1pPr algn="r">
              <a:defRPr sz="900" i="1">
                <a:solidFill>
                  <a:schemeClr val="bg1"/>
                </a:solidFill>
              </a:defRPr>
            </a:lvl1pPr>
          </a:lstStyle>
          <a:p>
            <a:fld id="{E4710A33-22ED-4A9F-A5FE-030D9EA2A12D}" type="datetime1">
              <a:rPr lang="fi-FI" smtClean="0"/>
              <a:pPr/>
              <a:t>3.12.2017</a:t>
            </a:fld>
            <a:endParaRPr lang="fi-FI" dirty="0"/>
          </a:p>
        </p:txBody>
      </p:sp>
      <p:sp>
        <p:nvSpPr>
          <p:cNvPr id="39" name="Footer Placeholder 4"/>
          <p:cNvSpPr>
            <a:spLocks noGrp="1"/>
          </p:cNvSpPr>
          <p:nvPr>
            <p:ph type="ftr" sz="quarter" idx="3"/>
          </p:nvPr>
        </p:nvSpPr>
        <p:spPr>
          <a:xfrm>
            <a:off x="6406624" y="6525761"/>
            <a:ext cx="2737376" cy="137128"/>
          </a:xfrm>
          <a:prstGeom prst="rect">
            <a:avLst/>
          </a:prstGeom>
        </p:spPr>
        <p:txBody>
          <a:bodyPr vert="horz" lIns="91440" tIns="45720" rIns="91440" bIns="45720" rtlCol="0" anchor="ctr"/>
          <a:lstStyle>
            <a:lvl1pPr algn="r">
              <a:defRPr sz="900" i="1">
                <a:solidFill>
                  <a:schemeClr val="bg1"/>
                </a:solidFill>
              </a:defRPr>
            </a:lvl1pPr>
          </a:lstStyle>
          <a:p>
            <a:r>
              <a:rPr lang="fi-FI" smtClean="0"/>
              <a:t>ESITYKSEN NIMI TAI TEKIJÄ</a:t>
            </a:r>
            <a:endParaRPr lang="fi-FI" dirty="0"/>
          </a:p>
        </p:txBody>
      </p:sp>
    </p:spTree>
    <p:extLst>
      <p:ext uri="{BB962C8B-B14F-4D97-AF65-F5344CB8AC3E}">
        <p14:creationId xmlns:p14="http://schemas.microsoft.com/office/powerpoint/2010/main" val="24726759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0990" y="1709739"/>
            <a:ext cx="8281892"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430990" y="4589464"/>
            <a:ext cx="8281891"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16" name="Suorakulmio 3"/>
          <p:cNvSpPr/>
          <p:nvPr userDrawn="1"/>
        </p:nvSpPr>
        <p:spPr>
          <a:xfrm>
            <a:off x="5654" y="6459998"/>
            <a:ext cx="9144001" cy="407694"/>
          </a:xfrm>
          <a:prstGeom prst="rect">
            <a:avLst/>
          </a:prstGeom>
          <a:solidFill>
            <a:srgbClr val="14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fi-FI" dirty="0"/>
          </a:p>
        </p:txBody>
      </p:sp>
      <p:sp>
        <p:nvSpPr>
          <p:cNvPr id="19" name="Suorakulmio 3"/>
          <p:cNvSpPr/>
          <p:nvPr userDrawn="1"/>
        </p:nvSpPr>
        <p:spPr>
          <a:xfrm>
            <a:off x="1" y="0"/>
            <a:ext cx="6942494" cy="407694"/>
          </a:xfrm>
          <a:prstGeom prst="rect">
            <a:avLst/>
          </a:prstGeom>
          <a:solidFill>
            <a:srgbClr val="14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i-FI" sz="2000" i="1" dirty="0" smtClean="0"/>
              <a:t>#HAMK</a:t>
            </a:r>
            <a:endParaRPr lang="fi-FI" sz="2000" i="1" dirty="0"/>
          </a:p>
        </p:txBody>
      </p:sp>
      <p:sp>
        <p:nvSpPr>
          <p:cNvPr id="20" name="Suorakulmio 4"/>
          <p:cNvSpPr/>
          <p:nvPr userDrawn="1"/>
        </p:nvSpPr>
        <p:spPr>
          <a:xfrm>
            <a:off x="7827688" y="0"/>
            <a:ext cx="442597" cy="407694"/>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fi-FI" dirty="0"/>
          </a:p>
        </p:txBody>
      </p:sp>
      <p:sp>
        <p:nvSpPr>
          <p:cNvPr id="21" name="Suorakulmio 7"/>
          <p:cNvSpPr/>
          <p:nvPr userDrawn="1"/>
        </p:nvSpPr>
        <p:spPr>
          <a:xfrm>
            <a:off x="6942494" y="2057"/>
            <a:ext cx="442597" cy="407694"/>
          </a:xfrm>
          <a:prstGeom prst="rect">
            <a:avLst/>
          </a:prstGeom>
          <a:solidFill>
            <a:srgbClr val="33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fi-FI" dirty="0"/>
          </a:p>
        </p:txBody>
      </p:sp>
      <p:sp>
        <p:nvSpPr>
          <p:cNvPr id="22" name="Suorakulmio 8"/>
          <p:cNvSpPr/>
          <p:nvPr userDrawn="1"/>
        </p:nvSpPr>
        <p:spPr>
          <a:xfrm>
            <a:off x="8270285" y="0"/>
            <a:ext cx="442597" cy="407694"/>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fi-FI" dirty="0"/>
          </a:p>
        </p:txBody>
      </p:sp>
      <p:sp>
        <p:nvSpPr>
          <p:cNvPr id="23" name="Suorakulmio 5"/>
          <p:cNvSpPr/>
          <p:nvPr userDrawn="1"/>
        </p:nvSpPr>
        <p:spPr>
          <a:xfrm>
            <a:off x="8712882" y="0"/>
            <a:ext cx="442597" cy="407694"/>
          </a:xfrm>
          <a:prstGeom prst="rect">
            <a:avLst/>
          </a:prstGeom>
          <a:solidFill>
            <a:srgbClr val="381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fi-FI" dirty="0"/>
          </a:p>
        </p:txBody>
      </p:sp>
      <p:sp>
        <p:nvSpPr>
          <p:cNvPr id="24" name="Suorakulmio 6"/>
          <p:cNvSpPr/>
          <p:nvPr userDrawn="1"/>
        </p:nvSpPr>
        <p:spPr>
          <a:xfrm>
            <a:off x="7385091" y="0"/>
            <a:ext cx="442597" cy="407694"/>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fi-FI" dirty="0"/>
          </a:p>
        </p:txBody>
      </p:sp>
      <p:sp>
        <p:nvSpPr>
          <p:cNvPr id="31" name="Date Placeholder 3"/>
          <p:cNvSpPr>
            <a:spLocks noGrp="1"/>
          </p:cNvSpPr>
          <p:nvPr>
            <p:ph type="dt" sz="half" idx="2"/>
          </p:nvPr>
        </p:nvSpPr>
        <p:spPr>
          <a:xfrm>
            <a:off x="3960394" y="6474401"/>
            <a:ext cx="1170665" cy="365125"/>
          </a:xfrm>
          <a:prstGeom prst="rect">
            <a:avLst/>
          </a:prstGeom>
        </p:spPr>
        <p:txBody>
          <a:bodyPr vert="horz" lIns="91440" tIns="45720" rIns="91440" bIns="45720" rtlCol="0" anchor="ctr"/>
          <a:lstStyle>
            <a:lvl1pPr algn="ctr">
              <a:defRPr sz="1200">
                <a:solidFill>
                  <a:schemeClr val="bg1"/>
                </a:solidFill>
              </a:defRPr>
            </a:lvl1pPr>
          </a:lstStyle>
          <a:p>
            <a:fld id="{432E5498-43D7-460F-94A8-2DCABDC4F255}" type="datetime1">
              <a:rPr lang="fi-FI" smtClean="0"/>
              <a:t>3.12.2017</a:t>
            </a:fld>
            <a:endParaRPr lang="fi-FI" dirty="0"/>
          </a:p>
        </p:txBody>
      </p:sp>
      <p:sp>
        <p:nvSpPr>
          <p:cNvPr id="32" name="Footer Placeholder 4"/>
          <p:cNvSpPr>
            <a:spLocks noGrp="1"/>
          </p:cNvSpPr>
          <p:nvPr>
            <p:ph type="ftr" sz="quarter" idx="3"/>
          </p:nvPr>
        </p:nvSpPr>
        <p:spPr>
          <a:xfrm>
            <a:off x="133957" y="6481282"/>
            <a:ext cx="3663424" cy="365125"/>
          </a:xfrm>
          <a:prstGeom prst="rect">
            <a:avLst/>
          </a:prstGeom>
        </p:spPr>
        <p:txBody>
          <a:bodyPr vert="horz" lIns="91440" tIns="45720" rIns="91440" bIns="45720" rtlCol="0" anchor="ctr"/>
          <a:lstStyle>
            <a:lvl1pPr algn="l">
              <a:defRPr sz="1200">
                <a:solidFill>
                  <a:schemeClr val="bg1"/>
                </a:solidFill>
              </a:defRPr>
            </a:lvl1pPr>
          </a:lstStyle>
          <a:p>
            <a:r>
              <a:rPr lang="fi-FI" smtClean="0"/>
              <a:t>HAMK Yleisesitys 2017</a:t>
            </a:r>
            <a:endParaRPr lang="fi-FI"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9934" y="6517006"/>
            <a:ext cx="1002399" cy="299223"/>
          </a:xfrm>
          <a:prstGeom prst="rect">
            <a:avLst/>
          </a:prstGeom>
        </p:spPr>
      </p:pic>
    </p:spTree>
    <p:extLst>
      <p:ext uri="{BB962C8B-B14F-4D97-AF65-F5344CB8AC3E}">
        <p14:creationId xmlns:p14="http://schemas.microsoft.com/office/powerpoint/2010/main" val="3224530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78573" y="1825624"/>
            <a:ext cx="4136277" cy="45285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4083732" cy="45285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3960394" y="6474401"/>
            <a:ext cx="1170665" cy="365125"/>
          </a:xfrm>
          <a:prstGeom prst="rect">
            <a:avLst/>
          </a:prstGeom>
        </p:spPr>
        <p:txBody>
          <a:bodyPr vert="horz" lIns="91440" tIns="45720" rIns="91440" bIns="45720" rtlCol="0" anchor="ctr"/>
          <a:lstStyle>
            <a:lvl1pPr algn="ctr">
              <a:defRPr sz="1200">
                <a:solidFill>
                  <a:schemeClr val="bg1"/>
                </a:solidFill>
              </a:defRPr>
            </a:lvl1pPr>
          </a:lstStyle>
          <a:p>
            <a:fld id="{B14E6B03-C9F6-44DB-979E-D60B1F36A479}" type="datetime1">
              <a:rPr lang="fi-FI" smtClean="0"/>
              <a:t>3.12.2017</a:t>
            </a:fld>
            <a:endParaRPr lang="fi-FI" dirty="0"/>
          </a:p>
        </p:txBody>
      </p:sp>
      <p:sp>
        <p:nvSpPr>
          <p:cNvPr id="11" name="Footer Placeholder 4"/>
          <p:cNvSpPr>
            <a:spLocks noGrp="1"/>
          </p:cNvSpPr>
          <p:nvPr>
            <p:ph type="ftr" sz="quarter" idx="3"/>
          </p:nvPr>
        </p:nvSpPr>
        <p:spPr>
          <a:xfrm>
            <a:off x="133957" y="6481282"/>
            <a:ext cx="3663424" cy="365125"/>
          </a:xfrm>
          <a:prstGeom prst="rect">
            <a:avLst/>
          </a:prstGeom>
        </p:spPr>
        <p:txBody>
          <a:bodyPr vert="horz" lIns="91440" tIns="45720" rIns="91440" bIns="45720" rtlCol="0" anchor="ctr"/>
          <a:lstStyle>
            <a:lvl1pPr algn="l">
              <a:defRPr sz="1200">
                <a:solidFill>
                  <a:schemeClr val="bg1"/>
                </a:solidFill>
              </a:defRPr>
            </a:lvl1pPr>
          </a:lstStyle>
          <a:p>
            <a:r>
              <a:rPr lang="fi-FI" smtClean="0"/>
              <a:t>HAMK Yleisesitys 2017</a:t>
            </a:r>
            <a:endParaRPr lang="fi-FI" dirty="0"/>
          </a:p>
        </p:txBody>
      </p:sp>
    </p:spTree>
    <p:extLst>
      <p:ext uri="{BB962C8B-B14F-4D97-AF65-F5344CB8AC3E}">
        <p14:creationId xmlns:p14="http://schemas.microsoft.com/office/powerpoint/2010/main" val="29055805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1980" y="436815"/>
            <a:ext cx="8482423" cy="125387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31980" y="1681163"/>
            <a:ext cx="41662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31980" y="2505075"/>
            <a:ext cx="4166202" cy="38724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418525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4185253"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3"/>
          <p:cNvSpPr>
            <a:spLocks noGrp="1"/>
          </p:cNvSpPr>
          <p:nvPr>
            <p:ph type="dt" sz="half" idx="10"/>
          </p:nvPr>
        </p:nvSpPr>
        <p:spPr>
          <a:xfrm>
            <a:off x="3960394" y="6474401"/>
            <a:ext cx="1170665" cy="365125"/>
          </a:xfrm>
          <a:prstGeom prst="rect">
            <a:avLst/>
          </a:prstGeom>
        </p:spPr>
        <p:txBody>
          <a:bodyPr vert="horz" lIns="91440" tIns="45720" rIns="91440" bIns="45720" rtlCol="0" anchor="ctr"/>
          <a:lstStyle>
            <a:lvl1pPr algn="ctr">
              <a:defRPr sz="1200">
                <a:solidFill>
                  <a:schemeClr val="bg1"/>
                </a:solidFill>
              </a:defRPr>
            </a:lvl1pPr>
          </a:lstStyle>
          <a:p>
            <a:fld id="{F7E0D38F-E913-4970-AA41-117EFB11F5EE}" type="datetime1">
              <a:rPr lang="fi-FI" smtClean="0"/>
              <a:t>3.12.2017</a:t>
            </a:fld>
            <a:endParaRPr lang="fi-FI" dirty="0"/>
          </a:p>
        </p:txBody>
      </p:sp>
      <p:sp>
        <p:nvSpPr>
          <p:cNvPr id="13" name="Footer Placeholder 4"/>
          <p:cNvSpPr>
            <a:spLocks noGrp="1"/>
          </p:cNvSpPr>
          <p:nvPr>
            <p:ph type="ftr" sz="quarter" idx="11"/>
          </p:nvPr>
        </p:nvSpPr>
        <p:spPr>
          <a:xfrm>
            <a:off x="133957" y="6481282"/>
            <a:ext cx="3663424" cy="365125"/>
          </a:xfrm>
          <a:prstGeom prst="rect">
            <a:avLst/>
          </a:prstGeom>
        </p:spPr>
        <p:txBody>
          <a:bodyPr vert="horz" lIns="91440" tIns="45720" rIns="91440" bIns="45720" rtlCol="0" anchor="ctr"/>
          <a:lstStyle>
            <a:lvl1pPr algn="l">
              <a:defRPr sz="1200">
                <a:solidFill>
                  <a:schemeClr val="bg1"/>
                </a:solidFill>
              </a:defRPr>
            </a:lvl1pPr>
          </a:lstStyle>
          <a:p>
            <a:r>
              <a:rPr lang="fi-FI" smtClean="0"/>
              <a:t>HAMK Yleisesitys 2017</a:t>
            </a:r>
            <a:endParaRPr lang="fi-FI" dirty="0"/>
          </a:p>
        </p:txBody>
      </p:sp>
    </p:spTree>
    <p:extLst>
      <p:ext uri="{BB962C8B-B14F-4D97-AF65-F5344CB8AC3E}">
        <p14:creationId xmlns:p14="http://schemas.microsoft.com/office/powerpoint/2010/main" val="20217378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Date Placeholder 3"/>
          <p:cNvSpPr>
            <a:spLocks noGrp="1"/>
          </p:cNvSpPr>
          <p:nvPr>
            <p:ph type="dt" sz="half" idx="2"/>
          </p:nvPr>
        </p:nvSpPr>
        <p:spPr>
          <a:xfrm>
            <a:off x="3960394" y="6474401"/>
            <a:ext cx="1170665" cy="365125"/>
          </a:xfrm>
          <a:prstGeom prst="rect">
            <a:avLst/>
          </a:prstGeom>
        </p:spPr>
        <p:txBody>
          <a:bodyPr vert="horz" lIns="91440" tIns="45720" rIns="91440" bIns="45720" rtlCol="0" anchor="ctr"/>
          <a:lstStyle>
            <a:lvl1pPr algn="ctr">
              <a:defRPr sz="1200">
                <a:solidFill>
                  <a:schemeClr val="bg1"/>
                </a:solidFill>
              </a:defRPr>
            </a:lvl1pPr>
          </a:lstStyle>
          <a:p>
            <a:fld id="{51596735-6F56-4EE8-8540-7DFC0B494BAB}" type="datetime1">
              <a:rPr lang="fi-FI" smtClean="0"/>
              <a:t>3.12.2017</a:t>
            </a:fld>
            <a:endParaRPr lang="fi-FI" dirty="0"/>
          </a:p>
        </p:txBody>
      </p:sp>
      <p:sp>
        <p:nvSpPr>
          <p:cNvPr id="9" name="Footer Placeholder 4"/>
          <p:cNvSpPr>
            <a:spLocks noGrp="1"/>
          </p:cNvSpPr>
          <p:nvPr>
            <p:ph type="ftr" sz="quarter" idx="3"/>
          </p:nvPr>
        </p:nvSpPr>
        <p:spPr>
          <a:xfrm>
            <a:off x="133957" y="6481282"/>
            <a:ext cx="3663424" cy="365125"/>
          </a:xfrm>
          <a:prstGeom prst="rect">
            <a:avLst/>
          </a:prstGeom>
        </p:spPr>
        <p:txBody>
          <a:bodyPr vert="horz" lIns="91440" tIns="45720" rIns="91440" bIns="45720" rtlCol="0" anchor="ctr"/>
          <a:lstStyle>
            <a:lvl1pPr algn="l">
              <a:defRPr sz="1200">
                <a:solidFill>
                  <a:schemeClr val="bg1"/>
                </a:solidFill>
              </a:defRPr>
            </a:lvl1pPr>
          </a:lstStyle>
          <a:p>
            <a:r>
              <a:rPr lang="fi-FI" smtClean="0"/>
              <a:t>HAMK Yleisesitys 2017</a:t>
            </a:r>
            <a:endParaRPr lang="fi-FI" dirty="0"/>
          </a:p>
        </p:txBody>
      </p:sp>
    </p:spTree>
    <p:extLst>
      <p:ext uri="{BB962C8B-B14F-4D97-AF65-F5344CB8AC3E}">
        <p14:creationId xmlns:p14="http://schemas.microsoft.com/office/powerpoint/2010/main" val="3319641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3960394" y="6474401"/>
            <a:ext cx="1170665" cy="365125"/>
          </a:xfrm>
          <a:prstGeom prst="rect">
            <a:avLst/>
          </a:prstGeom>
        </p:spPr>
        <p:txBody>
          <a:bodyPr vert="horz" lIns="91440" tIns="45720" rIns="91440" bIns="45720" rtlCol="0" anchor="ctr"/>
          <a:lstStyle>
            <a:lvl1pPr algn="ctr">
              <a:defRPr sz="1200">
                <a:solidFill>
                  <a:schemeClr val="bg1"/>
                </a:solidFill>
              </a:defRPr>
            </a:lvl1pPr>
          </a:lstStyle>
          <a:p>
            <a:fld id="{09048F61-172C-4366-83DF-DA866CF55F0A}" type="datetime1">
              <a:rPr lang="fi-FI" smtClean="0"/>
              <a:t>3.12.2017</a:t>
            </a:fld>
            <a:endParaRPr lang="fi-FI" dirty="0"/>
          </a:p>
        </p:txBody>
      </p:sp>
      <p:sp>
        <p:nvSpPr>
          <p:cNvPr id="8" name="Footer Placeholder 4"/>
          <p:cNvSpPr>
            <a:spLocks noGrp="1"/>
          </p:cNvSpPr>
          <p:nvPr>
            <p:ph type="ftr" sz="quarter" idx="3"/>
          </p:nvPr>
        </p:nvSpPr>
        <p:spPr>
          <a:xfrm>
            <a:off x="133957" y="6481282"/>
            <a:ext cx="3663424" cy="365125"/>
          </a:xfrm>
          <a:prstGeom prst="rect">
            <a:avLst/>
          </a:prstGeom>
        </p:spPr>
        <p:txBody>
          <a:bodyPr vert="horz" lIns="91440" tIns="45720" rIns="91440" bIns="45720" rtlCol="0" anchor="ctr"/>
          <a:lstStyle>
            <a:lvl1pPr algn="l">
              <a:defRPr sz="1200">
                <a:solidFill>
                  <a:schemeClr val="bg1"/>
                </a:solidFill>
              </a:defRPr>
            </a:lvl1pPr>
          </a:lstStyle>
          <a:p>
            <a:r>
              <a:rPr lang="fi-FI" smtClean="0"/>
              <a:t>HAMK Yleisesitys 2017</a:t>
            </a:r>
            <a:endParaRPr lang="fi-FI" dirty="0"/>
          </a:p>
        </p:txBody>
      </p:sp>
    </p:spTree>
    <p:extLst>
      <p:ext uri="{BB962C8B-B14F-4D97-AF65-F5344CB8AC3E}">
        <p14:creationId xmlns:p14="http://schemas.microsoft.com/office/powerpoint/2010/main" val="22309117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5276" y="457200"/>
            <a:ext cx="32237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0" y="987426"/>
            <a:ext cx="484309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55276" y="2057400"/>
            <a:ext cx="3223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D5CCF1-9AF8-4155-8D91-DE9D339ADF4C}" type="datetime1">
              <a:rPr lang="fi-FI" smtClean="0"/>
              <a:t>3.12.2017</a:t>
            </a:fld>
            <a:endParaRPr lang="fi-FI"/>
          </a:p>
        </p:txBody>
      </p:sp>
      <p:sp>
        <p:nvSpPr>
          <p:cNvPr id="6" name="Footer Placeholder 5"/>
          <p:cNvSpPr>
            <a:spLocks noGrp="1"/>
          </p:cNvSpPr>
          <p:nvPr>
            <p:ph type="ftr" sz="quarter" idx="11"/>
          </p:nvPr>
        </p:nvSpPr>
        <p:spPr/>
        <p:txBody>
          <a:bodyPr/>
          <a:lstStyle/>
          <a:p>
            <a:r>
              <a:rPr lang="fi-FI" smtClean="0"/>
              <a:t>HAMK Yleisesitys 2017</a:t>
            </a:r>
            <a:endParaRPr lang="fi-FI"/>
          </a:p>
        </p:txBody>
      </p:sp>
    </p:spTree>
    <p:extLst>
      <p:ext uri="{BB962C8B-B14F-4D97-AF65-F5344CB8AC3E}">
        <p14:creationId xmlns:p14="http://schemas.microsoft.com/office/powerpoint/2010/main" val="10380483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DD1469-559C-4E1E-94C1-72EF7079CEA6}" type="datetime1">
              <a:rPr lang="fi-FI" smtClean="0"/>
              <a:t>3.12.2017</a:t>
            </a:fld>
            <a:endParaRPr lang="fi-FI"/>
          </a:p>
        </p:txBody>
      </p:sp>
      <p:sp>
        <p:nvSpPr>
          <p:cNvPr id="6" name="Footer Placeholder 5"/>
          <p:cNvSpPr>
            <a:spLocks noGrp="1"/>
          </p:cNvSpPr>
          <p:nvPr>
            <p:ph type="ftr" sz="quarter" idx="11"/>
          </p:nvPr>
        </p:nvSpPr>
        <p:spPr/>
        <p:txBody>
          <a:bodyPr/>
          <a:lstStyle/>
          <a:p>
            <a:r>
              <a:rPr lang="fi-FI" smtClean="0"/>
              <a:t>HAMK Yleisesitys 2017</a:t>
            </a:r>
            <a:endParaRPr lang="fi-FI"/>
          </a:p>
        </p:txBody>
      </p:sp>
    </p:spTree>
    <p:extLst>
      <p:ext uri="{BB962C8B-B14F-4D97-AF65-F5344CB8AC3E}">
        <p14:creationId xmlns:p14="http://schemas.microsoft.com/office/powerpoint/2010/main" val="20480661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uorakulmio 3"/>
          <p:cNvSpPr/>
          <p:nvPr userDrawn="1"/>
        </p:nvSpPr>
        <p:spPr>
          <a:xfrm>
            <a:off x="0" y="6459998"/>
            <a:ext cx="9149655" cy="407694"/>
          </a:xfrm>
          <a:prstGeom prst="rect">
            <a:avLst/>
          </a:prstGeom>
          <a:solidFill>
            <a:srgbClr val="14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fi-FI" b="1" dirty="0" smtClean="0">
                <a:solidFill>
                  <a:schemeClr val="bg1"/>
                </a:solidFill>
              </a:rPr>
              <a:t>HAMK</a:t>
            </a:r>
            <a:r>
              <a:rPr lang="fi-FI" b="1" baseline="0" dirty="0" smtClean="0">
                <a:solidFill>
                  <a:schemeClr val="bg1"/>
                </a:solidFill>
              </a:rPr>
              <a:t> </a:t>
            </a:r>
            <a:r>
              <a:rPr lang="fi-FI" b="0" baseline="0" dirty="0" smtClean="0">
                <a:solidFill>
                  <a:schemeClr val="bg1"/>
                </a:solidFill>
              </a:rPr>
              <a:t>– ammatillisesti profiloitunut korkeakoulu </a:t>
            </a:r>
            <a:r>
              <a:rPr lang="fi-FI" b="0" i="1" baseline="0" dirty="0" smtClean="0">
                <a:solidFill>
                  <a:schemeClr val="bg1"/>
                </a:solidFill>
              </a:rPr>
              <a:t>– tekojen kautta</a:t>
            </a:r>
            <a:endParaRPr lang="fi-FI" b="0" i="1" dirty="0">
              <a:solidFill>
                <a:schemeClr val="bg1"/>
              </a:solidFill>
            </a:endParaRPr>
          </a:p>
        </p:txBody>
      </p:sp>
      <p:sp>
        <p:nvSpPr>
          <p:cNvPr id="2" name="Title Placeholder 1"/>
          <p:cNvSpPr>
            <a:spLocks noGrp="1"/>
          </p:cNvSpPr>
          <p:nvPr>
            <p:ph type="title"/>
          </p:nvPr>
        </p:nvSpPr>
        <p:spPr>
          <a:xfrm>
            <a:off x="378573" y="499078"/>
            <a:ext cx="8334309"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8573" y="1825625"/>
            <a:ext cx="8334309"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60394" y="6474401"/>
            <a:ext cx="1170665" cy="365125"/>
          </a:xfrm>
          <a:prstGeom prst="rect">
            <a:avLst/>
          </a:prstGeom>
        </p:spPr>
        <p:txBody>
          <a:bodyPr vert="horz" lIns="91440" tIns="45720" rIns="91440" bIns="45720" rtlCol="0" anchor="ctr"/>
          <a:lstStyle>
            <a:lvl1pPr algn="ctr">
              <a:defRPr sz="1200">
                <a:solidFill>
                  <a:schemeClr val="bg1"/>
                </a:solidFill>
              </a:defRPr>
            </a:lvl1pPr>
          </a:lstStyle>
          <a:p>
            <a:fld id="{94789C80-F76F-475B-BF9C-43FBBB4F723E}" type="datetime1">
              <a:rPr lang="fi-FI" smtClean="0"/>
              <a:t>3.12.2017</a:t>
            </a:fld>
            <a:endParaRPr lang="fi-FI" dirty="0"/>
          </a:p>
        </p:txBody>
      </p:sp>
      <p:sp>
        <p:nvSpPr>
          <p:cNvPr id="5" name="Footer Placeholder 4"/>
          <p:cNvSpPr>
            <a:spLocks noGrp="1"/>
          </p:cNvSpPr>
          <p:nvPr>
            <p:ph type="ftr" sz="quarter" idx="3"/>
          </p:nvPr>
        </p:nvSpPr>
        <p:spPr>
          <a:xfrm>
            <a:off x="133957" y="6481282"/>
            <a:ext cx="3663424" cy="365125"/>
          </a:xfrm>
          <a:prstGeom prst="rect">
            <a:avLst/>
          </a:prstGeom>
        </p:spPr>
        <p:txBody>
          <a:bodyPr vert="horz" lIns="91440" tIns="45720" rIns="91440" bIns="45720" rtlCol="0" anchor="ctr"/>
          <a:lstStyle>
            <a:lvl1pPr algn="l">
              <a:defRPr sz="1200">
                <a:solidFill>
                  <a:schemeClr val="bg1"/>
                </a:solidFill>
              </a:defRPr>
            </a:lvl1pPr>
          </a:lstStyle>
          <a:p>
            <a:r>
              <a:rPr lang="fi-FI" dirty="0" smtClean="0"/>
              <a:t>HAMK Yleisesitys 2017</a:t>
            </a:r>
            <a:endParaRPr lang="fi-FI" dirty="0"/>
          </a:p>
        </p:txBody>
      </p:sp>
      <p:pic>
        <p:nvPicPr>
          <p:cNvPr id="6" name="Picture 5"/>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3112"/>
            <a:ext cx="9177338" cy="399901"/>
          </a:xfrm>
          <a:prstGeom prst="rect">
            <a:avLst/>
          </a:prstGeom>
        </p:spPr>
      </p:pic>
    </p:spTree>
    <p:extLst>
      <p:ext uri="{BB962C8B-B14F-4D97-AF65-F5344CB8AC3E}">
        <p14:creationId xmlns:p14="http://schemas.microsoft.com/office/powerpoint/2010/main" val="2045713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png"/><Relationship Id="rId7" Type="http://schemas.openxmlformats.org/officeDocument/2006/relationships/image" Target="../media/image11.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databusiness.fi/fi/avoindata/oppaat-ja-esitteet/"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t="9521" b="7359"/>
          <a:stretch/>
        </p:blipFill>
        <p:spPr>
          <a:xfrm>
            <a:off x="-14653" y="341040"/>
            <a:ext cx="9158653" cy="6090139"/>
          </a:xfrm>
          <a:prstGeom prst="rect">
            <a:avLst/>
          </a:prstGeom>
        </p:spPr>
      </p:pic>
      <p:sp>
        <p:nvSpPr>
          <p:cNvPr id="4" name="Date Placeholder 3"/>
          <p:cNvSpPr>
            <a:spLocks noGrp="1"/>
          </p:cNvSpPr>
          <p:nvPr>
            <p:ph type="dt" sz="half" idx="2"/>
          </p:nvPr>
        </p:nvSpPr>
        <p:spPr>
          <a:xfrm>
            <a:off x="4995949" y="0"/>
            <a:ext cx="1940613" cy="365125"/>
          </a:xfrm>
        </p:spPr>
        <p:txBody>
          <a:bodyPr/>
          <a:lstStyle/>
          <a:p>
            <a:r>
              <a:rPr lang="fi-FI" dirty="0" smtClean="0"/>
              <a:t>Joni Kukkamäki </a:t>
            </a:r>
            <a:fld id="{E4710A33-22ED-4A9F-A5FE-030D9EA2A12D}" type="datetime1">
              <a:rPr lang="fi-FI" smtClean="0"/>
              <a:pPr/>
              <a:t>3.12.2017</a:t>
            </a:fld>
            <a:endParaRPr lang="fi-FI"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015" y="574431"/>
            <a:ext cx="6307016" cy="4730262"/>
          </a:xfrm>
          <a:prstGeom prst="rect">
            <a:avLst/>
          </a:prstGeom>
        </p:spPr>
      </p:pic>
      <p:sp>
        <p:nvSpPr>
          <p:cNvPr id="11" name="TextBox 10"/>
          <p:cNvSpPr txBox="1"/>
          <p:nvPr/>
        </p:nvSpPr>
        <p:spPr>
          <a:xfrm>
            <a:off x="168835" y="4664020"/>
            <a:ext cx="8677375" cy="369332"/>
          </a:xfrm>
          <a:prstGeom prst="rect">
            <a:avLst/>
          </a:prstGeom>
          <a:noFill/>
        </p:spPr>
        <p:txBody>
          <a:bodyPr wrap="none" rtlCol="0">
            <a:spAutoFit/>
          </a:bodyPr>
          <a:lstStyle/>
          <a:p>
            <a:pPr algn="ctr"/>
            <a:r>
              <a:rPr lang="fi-FI" dirty="0">
                <a:solidFill>
                  <a:schemeClr val="bg1"/>
                </a:solidFill>
                <a:latin typeface="Futura PT Bold" panose="020B0902020204020203" pitchFamily="34" charset="0"/>
              </a:rPr>
              <a:t>EDELLYTYKSET </a:t>
            </a:r>
            <a:r>
              <a:rPr lang="fi-FI" dirty="0" smtClean="0">
                <a:solidFill>
                  <a:schemeClr val="bg1"/>
                </a:solidFill>
                <a:latin typeface="Futura PT Bold" panose="020B0902020204020203" pitchFamily="34" charset="0"/>
              </a:rPr>
              <a:t>AVOIMEN DATAN HYÖDYNTÄMISELLE LIIKETOIMINNASSA</a:t>
            </a:r>
            <a:endParaRPr lang="fi-FI" dirty="0">
              <a:solidFill>
                <a:schemeClr val="bg1"/>
              </a:solidFill>
              <a:latin typeface="Futura PT Bold" panose="020B0902020204020203" pitchFamily="34" charset="0"/>
            </a:endParaRPr>
          </a:p>
        </p:txBody>
      </p:sp>
      <p:sp>
        <p:nvSpPr>
          <p:cNvPr id="7" name="TextBox 10"/>
          <p:cNvSpPr txBox="1"/>
          <p:nvPr/>
        </p:nvSpPr>
        <p:spPr>
          <a:xfrm>
            <a:off x="2947643" y="5215881"/>
            <a:ext cx="3119764" cy="1015663"/>
          </a:xfrm>
          <a:prstGeom prst="rect">
            <a:avLst/>
          </a:prstGeom>
          <a:noFill/>
        </p:spPr>
        <p:txBody>
          <a:bodyPr wrap="none" rtlCol="0">
            <a:spAutoFit/>
          </a:bodyPr>
          <a:lstStyle/>
          <a:p>
            <a:pPr algn="ctr"/>
            <a:r>
              <a:rPr lang="fi-FI" dirty="0" smtClean="0">
                <a:solidFill>
                  <a:schemeClr val="bg1"/>
                </a:solidFill>
                <a:latin typeface="Futura PT Bold" panose="020B0902020204020203" pitchFamily="34" charset="0"/>
              </a:rPr>
              <a:t>4.12.2017 Joni Kukkamäki</a:t>
            </a:r>
          </a:p>
          <a:p>
            <a:pPr algn="ctr"/>
            <a:endParaRPr lang="fi-FI" dirty="0" smtClean="0">
              <a:solidFill>
                <a:schemeClr val="bg1"/>
              </a:solidFill>
              <a:latin typeface="Futura PT Bold" panose="020B0902020204020203" pitchFamily="34" charset="0"/>
            </a:endParaRPr>
          </a:p>
          <a:p>
            <a:pPr algn="ctr"/>
            <a:r>
              <a:rPr lang="fi-FI" sz="2400" dirty="0" smtClean="0">
                <a:solidFill>
                  <a:schemeClr val="bg1"/>
                </a:solidFill>
                <a:latin typeface="Futura PT Bold" panose="020B0902020204020203" pitchFamily="34" charset="0"/>
              </a:rPr>
              <a:t>#AvoinHäme</a:t>
            </a:r>
            <a:endParaRPr lang="fi-FI" sz="2400" dirty="0">
              <a:solidFill>
                <a:schemeClr val="bg1"/>
              </a:solidFill>
              <a:latin typeface="Futura PT Bold" panose="020B0902020204020203" pitchFamily="34" charset="0"/>
            </a:endParaRPr>
          </a:p>
        </p:txBody>
      </p:sp>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8101" y="499307"/>
            <a:ext cx="862965" cy="892219"/>
          </a:xfrm>
          <a:prstGeom prst="rect">
            <a:avLst/>
          </a:prstGeom>
        </p:spPr>
      </p:pic>
      <p:pic>
        <p:nvPicPr>
          <p:cNvPr id="9"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8963" y="499307"/>
            <a:ext cx="1036707" cy="733859"/>
          </a:xfrm>
          <a:prstGeom prst="rect">
            <a:avLst/>
          </a:prstGeom>
        </p:spPr>
      </p:pic>
      <p:pic>
        <p:nvPicPr>
          <p:cNvPr id="13"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0797" y="674067"/>
            <a:ext cx="1215735" cy="486294"/>
          </a:xfrm>
          <a:prstGeom prst="rect">
            <a:avLst/>
          </a:prstGeom>
        </p:spPr>
      </p:pic>
    </p:spTree>
    <p:extLst>
      <p:ext uri="{BB962C8B-B14F-4D97-AF65-F5344CB8AC3E}">
        <p14:creationId xmlns:p14="http://schemas.microsoft.com/office/powerpoint/2010/main" val="3486823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8573" y="394524"/>
            <a:ext cx="8334308" cy="1325563"/>
          </a:xfrm>
        </p:spPr>
        <p:txBody>
          <a:bodyPr/>
          <a:lstStyle/>
          <a:p>
            <a:r>
              <a:rPr lang="fi-FI" dirty="0" smtClean="0">
                <a:solidFill>
                  <a:schemeClr val="tx1">
                    <a:lumMod val="95000"/>
                    <a:lumOff val="5000"/>
                  </a:schemeClr>
                </a:solidFill>
                <a:latin typeface="Futura PT Demi" panose="020B0702020204020303" pitchFamily="34" charset="0"/>
              </a:rPr>
              <a:t>Tapahtumarajapinta -pilotti</a:t>
            </a:r>
            <a:endParaRPr lang="fi-FI" dirty="0">
              <a:solidFill>
                <a:schemeClr val="tx1">
                  <a:lumMod val="95000"/>
                  <a:lumOff val="5000"/>
                </a:schemeClr>
              </a:solidFill>
              <a:latin typeface="Futura PT Demi" panose="020B0702020204020303" pitchFamily="34" charset="0"/>
            </a:endParaRPr>
          </a:p>
        </p:txBody>
      </p:sp>
      <p:sp>
        <p:nvSpPr>
          <p:cNvPr id="4" name="Date Placeholder 3"/>
          <p:cNvSpPr>
            <a:spLocks noGrp="1"/>
          </p:cNvSpPr>
          <p:nvPr>
            <p:ph type="dt" sz="half" idx="2"/>
          </p:nvPr>
        </p:nvSpPr>
        <p:spPr>
          <a:xfrm>
            <a:off x="7622771" y="6692010"/>
            <a:ext cx="1521229" cy="165989"/>
          </a:xfrm>
        </p:spPr>
        <p:txBody>
          <a:bodyPr/>
          <a:lstStyle/>
          <a:p>
            <a:r>
              <a:rPr lang="fi-FI" dirty="0" smtClean="0"/>
              <a:t>Joni Kukkamäki </a:t>
            </a:r>
            <a:fld id="{E4710A33-22ED-4A9F-A5FE-030D9EA2A12D}" type="datetime1">
              <a:rPr lang="fi-FI" smtClean="0"/>
              <a:pPr/>
              <a:t>3.12.2017</a:t>
            </a:fld>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523" y="449547"/>
            <a:ext cx="1588477" cy="119136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348" y="5588715"/>
            <a:ext cx="862965" cy="8922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210" y="5588715"/>
            <a:ext cx="1036707" cy="73385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5044" y="5763475"/>
            <a:ext cx="1215735" cy="486294"/>
          </a:xfrm>
          <a:prstGeom prst="rect">
            <a:avLst/>
          </a:prstGeom>
        </p:spPr>
      </p:pic>
      <p:pic>
        <p:nvPicPr>
          <p:cNvPr id="13" name="Kuva 12"/>
          <p:cNvPicPr>
            <a:picLocks noChangeAspect="1"/>
          </p:cNvPicPr>
          <p:nvPr/>
        </p:nvPicPr>
        <p:blipFill>
          <a:blip r:embed="rId6"/>
          <a:stretch>
            <a:fillRect/>
          </a:stretch>
        </p:blipFill>
        <p:spPr>
          <a:xfrm>
            <a:off x="16401" y="2089523"/>
            <a:ext cx="9190132" cy="3314474"/>
          </a:xfrm>
          <a:prstGeom prst="rect">
            <a:avLst/>
          </a:prstGeom>
        </p:spPr>
      </p:pic>
    </p:spTree>
    <p:extLst>
      <p:ext uri="{BB962C8B-B14F-4D97-AF65-F5344CB8AC3E}">
        <p14:creationId xmlns:p14="http://schemas.microsoft.com/office/powerpoint/2010/main" val="122400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5243" b="34360"/>
          <a:stretch/>
        </p:blipFill>
        <p:spPr>
          <a:xfrm>
            <a:off x="0" y="1880690"/>
            <a:ext cx="9144000" cy="2467708"/>
          </a:xfrm>
          <a:prstGeom prst="rect">
            <a:avLst/>
          </a:prstGeom>
        </p:spPr>
      </p:pic>
      <p:sp>
        <p:nvSpPr>
          <p:cNvPr id="3" name="Title 2"/>
          <p:cNvSpPr>
            <a:spLocks noGrp="1"/>
          </p:cNvSpPr>
          <p:nvPr>
            <p:ph type="title"/>
          </p:nvPr>
        </p:nvSpPr>
        <p:spPr>
          <a:xfrm>
            <a:off x="378573" y="303760"/>
            <a:ext cx="6434637" cy="1325563"/>
          </a:xfrm>
        </p:spPr>
        <p:txBody>
          <a:bodyPr/>
          <a:lstStyle/>
          <a:p>
            <a:pPr algn="ctr"/>
            <a:r>
              <a:rPr lang="fi-FI" dirty="0" smtClean="0">
                <a:latin typeface="Futura PT Demi" panose="020B0702020204020303" pitchFamily="34" charset="0"/>
              </a:rPr>
              <a:t>AvoinHäme</a:t>
            </a:r>
            <a:endParaRPr lang="fi-FI" dirty="0">
              <a:latin typeface="Futura PT Demi" panose="020B0702020204020303" pitchFamily="34" charset="0"/>
            </a:endParaRPr>
          </a:p>
        </p:txBody>
      </p:sp>
      <p:sp>
        <p:nvSpPr>
          <p:cNvPr id="5" name="Content Placeholder 4"/>
          <p:cNvSpPr>
            <a:spLocks noGrp="1"/>
          </p:cNvSpPr>
          <p:nvPr>
            <p:ph idx="1"/>
          </p:nvPr>
        </p:nvSpPr>
        <p:spPr>
          <a:xfrm>
            <a:off x="378573" y="1943865"/>
            <a:ext cx="8334309" cy="4620446"/>
          </a:xfrm>
        </p:spPr>
        <p:txBody>
          <a:bodyPr>
            <a:normAutofit/>
          </a:bodyPr>
          <a:lstStyle/>
          <a:p>
            <a:pPr marL="0" indent="0">
              <a:buNone/>
            </a:pPr>
            <a:endParaRPr lang="fi-FI" sz="2000" dirty="0" smtClean="0">
              <a:latin typeface="Futura PT Book" panose="020B0502020204020303" pitchFamily="34" charset="0"/>
            </a:endParaRPr>
          </a:p>
          <a:p>
            <a:pPr marL="0" indent="0">
              <a:buNone/>
            </a:pPr>
            <a:endParaRPr lang="fi-FI" sz="2000" dirty="0" smtClean="0">
              <a:latin typeface="Futura PT Book" panose="020B0502020204020303" pitchFamily="34" charset="0"/>
            </a:endParaRPr>
          </a:p>
          <a:p>
            <a:pPr marL="0" indent="0" algn="ctr">
              <a:buNone/>
            </a:pPr>
            <a:r>
              <a:rPr lang="fi-FI" sz="8800" dirty="0" smtClean="0">
                <a:ln w="12700">
                  <a:solidFill>
                    <a:schemeClr val="tx1"/>
                  </a:solidFill>
                </a:ln>
                <a:solidFill>
                  <a:schemeClr val="bg1"/>
                </a:solidFill>
                <a:latin typeface="Futura PT Demi" panose="020B0702020204020303" pitchFamily="34" charset="0"/>
              </a:rPr>
              <a:t>KIITOS!</a:t>
            </a:r>
          </a:p>
          <a:p>
            <a:pPr marL="0" indent="0">
              <a:buNone/>
            </a:pPr>
            <a:endParaRPr lang="fi-FI" sz="2000" dirty="0">
              <a:latin typeface="Futura PT Demi" panose="020B0702020204020303" pitchFamily="34" charset="0"/>
            </a:endParaRPr>
          </a:p>
          <a:p>
            <a:pPr marL="0" indent="0">
              <a:buNone/>
            </a:pPr>
            <a:r>
              <a:rPr lang="fi-FI" sz="2400" dirty="0" smtClean="0">
                <a:latin typeface="Futura PT Demi" panose="020B0702020204020303" pitchFamily="34" charset="0"/>
              </a:rPr>
              <a:t>Lue </a:t>
            </a:r>
            <a:r>
              <a:rPr lang="fi-FI" sz="2400" dirty="0" smtClean="0">
                <a:latin typeface="Futura PT Demi" panose="020B0702020204020303" pitchFamily="34" charset="0"/>
              </a:rPr>
              <a:t>lisää</a:t>
            </a:r>
            <a:r>
              <a:rPr lang="fi-FI" sz="2400" dirty="0" smtClean="0">
                <a:latin typeface="Futura PT Demi" panose="020B0702020204020303" pitchFamily="34" charset="0"/>
              </a:rPr>
              <a:t>:                         </a:t>
            </a:r>
            <a:br>
              <a:rPr lang="fi-FI" sz="2400" dirty="0" smtClean="0">
                <a:latin typeface="Futura PT Demi" panose="020B0702020204020303" pitchFamily="34" charset="0"/>
              </a:rPr>
            </a:br>
            <a:r>
              <a:rPr lang="fi-FI" sz="2400" dirty="0" smtClean="0">
                <a:latin typeface="Futura PT Medium" panose="020B0602020204020303" pitchFamily="34" charset="0"/>
              </a:rPr>
              <a:t>www.avoinhäme.fi</a:t>
            </a:r>
            <a:endParaRPr lang="fi-FI" sz="2400" dirty="0" smtClean="0">
              <a:latin typeface="Futura PT Medium" panose="020B0602020204020303" pitchFamily="34" charset="0"/>
            </a:endParaRPr>
          </a:p>
        </p:txBody>
      </p:sp>
      <p:sp>
        <p:nvSpPr>
          <p:cNvPr id="4" name="Date Placeholder 3"/>
          <p:cNvSpPr>
            <a:spLocks noGrp="1"/>
          </p:cNvSpPr>
          <p:nvPr>
            <p:ph type="dt" sz="half" idx="2"/>
          </p:nvPr>
        </p:nvSpPr>
        <p:spPr>
          <a:xfrm>
            <a:off x="7298575" y="6627486"/>
            <a:ext cx="1845425" cy="195571"/>
          </a:xfrm>
        </p:spPr>
        <p:txBody>
          <a:bodyPr/>
          <a:lstStyle/>
          <a:p>
            <a:r>
              <a:rPr lang="fi-FI" dirty="0" smtClean="0"/>
              <a:t>Joni Kukkamäki </a:t>
            </a:r>
            <a:fld id="{E4710A33-22ED-4A9F-A5FE-030D9EA2A12D}" type="datetime1">
              <a:rPr lang="fi-FI" smtClean="0"/>
              <a:pPr/>
              <a:t>3.12.2017</a:t>
            </a:fld>
            <a:endParaRPr lang="fi-FI"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06" y="555127"/>
            <a:ext cx="1588477" cy="119136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407" y="5433915"/>
            <a:ext cx="958777" cy="99127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8874" y="5289353"/>
            <a:ext cx="1362960" cy="96480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43612" y="5433915"/>
            <a:ext cx="1598329" cy="639331"/>
          </a:xfrm>
          <a:prstGeom prst="rect">
            <a:avLst/>
          </a:prstGeom>
        </p:spPr>
      </p:pic>
      <p:sp>
        <p:nvSpPr>
          <p:cNvPr id="11" name="TextBox 10"/>
          <p:cNvSpPr txBox="1"/>
          <p:nvPr/>
        </p:nvSpPr>
        <p:spPr>
          <a:xfrm>
            <a:off x="2044113" y="1258371"/>
            <a:ext cx="6801862" cy="307777"/>
          </a:xfrm>
          <a:prstGeom prst="rect">
            <a:avLst/>
          </a:prstGeom>
          <a:noFill/>
        </p:spPr>
        <p:txBody>
          <a:bodyPr wrap="none" rtlCol="0">
            <a:spAutoFit/>
          </a:bodyPr>
          <a:lstStyle/>
          <a:p>
            <a:pPr algn="ctr"/>
            <a:r>
              <a:rPr lang="fi-FI" sz="1400" dirty="0">
                <a:latin typeface="Futura PT Bold" panose="020B0902020204020203" pitchFamily="34" charset="0"/>
              </a:rPr>
              <a:t>EDELLYTYKSET </a:t>
            </a:r>
            <a:r>
              <a:rPr lang="fi-FI" sz="1400" dirty="0" smtClean="0">
                <a:latin typeface="Futura PT Bold" panose="020B0902020204020203" pitchFamily="34" charset="0"/>
              </a:rPr>
              <a:t>AVOIMEN DATAN HYÖDYNTÄMISELLE LIIKETOIMINNASSA</a:t>
            </a:r>
            <a:endParaRPr lang="fi-FI" sz="1400" dirty="0">
              <a:latin typeface="Futura PT Bold" panose="020B0902020204020203" pitchFamily="34" charset="0"/>
            </a:endParaRPr>
          </a:p>
        </p:txBody>
      </p:sp>
      <p:sp>
        <p:nvSpPr>
          <p:cNvPr id="6" name="Suorakulmio 5"/>
          <p:cNvSpPr/>
          <p:nvPr/>
        </p:nvSpPr>
        <p:spPr>
          <a:xfrm>
            <a:off x="5237164" y="4411573"/>
            <a:ext cx="2367956" cy="738664"/>
          </a:xfrm>
          <a:prstGeom prst="rect">
            <a:avLst/>
          </a:prstGeom>
        </p:spPr>
        <p:txBody>
          <a:bodyPr wrap="none">
            <a:spAutoFit/>
          </a:bodyPr>
          <a:lstStyle/>
          <a:p>
            <a:r>
              <a:rPr lang="fi-FI" sz="2400" dirty="0">
                <a:latin typeface="Futura PT Demi" panose="020B0702020204020303" pitchFamily="34" charset="0"/>
              </a:rPr>
              <a:t>#</a:t>
            </a:r>
            <a:r>
              <a:rPr lang="fi-FI" sz="2400" dirty="0" smtClean="0">
                <a:latin typeface="Futura PT Demi" panose="020B0702020204020303" pitchFamily="34" charset="0"/>
              </a:rPr>
              <a:t>AvoinHäme</a:t>
            </a:r>
          </a:p>
          <a:p>
            <a:r>
              <a:rPr lang="fi-FI" dirty="0" smtClean="0">
                <a:latin typeface="Futura PT Medium" panose="020B0602020204020303"/>
              </a:rPr>
              <a:t>FB: Open Data Häme</a:t>
            </a:r>
            <a:endParaRPr lang="fi-FI" dirty="0">
              <a:latin typeface="Futura PT Medium" panose="020B0602020204020303"/>
            </a:endParaRPr>
          </a:p>
        </p:txBody>
      </p:sp>
    </p:spTree>
    <p:extLst>
      <p:ext uri="{BB962C8B-B14F-4D97-AF65-F5344CB8AC3E}">
        <p14:creationId xmlns:p14="http://schemas.microsoft.com/office/powerpoint/2010/main" val="414054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8573" y="394524"/>
            <a:ext cx="8334308" cy="1325563"/>
          </a:xfrm>
        </p:spPr>
        <p:txBody>
          <a:bodyPr/>
          <a:lstStyle/>
          <a:p>
            <a:r>
              <a:rPr lang="fi-FI" dirty="0" smtClean="0">
                <a:solidFill>
                  <a:schemeClr val="tx1">
                    <a:lumMod val="95000"/>
                    <a:lumOff val="5000"/>
                  </a:schemeClr>
                </a:solidFill>
                <a:latin typeface="Futura PT Demi" panose="020B0702020204020303" pitchFamily="34" charset="0"/>
              </a:rPr>
              <a:t>Minusta</a:t>
            </a:r>
            <a:endParaRPr lang="fi-FI" dirty="0">
              <a:solidFill>
                <a:schemeClr val="tx1">
                  <a:lumMod val="95000"/>
                  <a:lumOff val="5000"/>
                </a:schemeClr>
              </a:solidFill>
              <a:latin typeface="Futura PT Demi" panose="020B0702020204020303" pitchFamily="34" charset="0"/>
            </a:endParaRPr>
          </a:p>
        </p:txBody>
      </p:sp>
      <p:sp>
        <p:nvSpPr>
          <p:cNvPr id="5" name="Content Placeholder 4"/>
          <p:cNvSpPr>
            <a:spLocks noGrp="1"/>
          </p:cNvSpPr>
          <p:nvPr>
            <p:ph idx="1"/>
          </p:nvPr>
        </p:nvSpPr>
        <p:spPr/>
        <p:txBody>
          <a:bodyPr>
            <a:normAutofit/>
          </a:bodyPr>
          <a:lstStyle/>
          <a:p>
            <a:pPr marL="0" indent="0">
              <a:buNone/>
            </a:pPr>
            <a:r>
              <a:rPr lang="fi-FI" sz="2400" dirty="0" smtClean="0">
                <a:latin typeface="Futura PT Medium" panose="020B0602020204020303" pitchFamily="34" charset="0"/>
              </a:rPr>
              <a:t>Joni </a:t>
            </a:r>
            <a:r>
              <a:rPr lang="fi-FI" sz="2400" dirty="0">
                <a:latin typeface="Futura PT Medium" panose="020B0602020204020303" pitchFamily="34" charset="0"/>
              </a:rPr>
              <a:t>Kukkamäki</a:t>
            </a:r>
          </a:p>
          <a:p>
            <a:r>
              <a:rPr lang="fi-FI" sz="1800" dirty="0" smtClean="0">
                <a:latin typeface="Futura PT Medium" panose="020B0602020204020303" pitchFamily="34" charset="0"/>
              </a:rPr>
              <a:t>Tutkimuspäällikkö</a:t>
            </a:r>
            <a:endParaRPr lang="fi-FI" sz="1800" dirty="0">
              <a:latin typeface="Futura PT Medium" panose="020B0602020204020303" pitchFamily="34" charset="0"/>
            </a:endParaRPr>
          </a:p>
          <a:p>
            <a:r>
              <a:rPr lang="fi-FI" sz="1800" dirty="0" smtClean="0">
                <a:latin typeface="Futura PT Medium" panose="020B0602020204020303" pitchFamily="34" charset="0"/>
              </a:rPr>
              <a:t>HAMK</a:t>
            </a:r>
            <a:r>
              <a:rPr lang="fi-FI" sz="1800" dirty="0">
                <a:latin typeface="Futura PT Medium" panose="020B0602020204020303" pitchFamily="34" charset="0"/>
              </a:rPr>
              <a:t>, Älykkäät palvelut –</a:t>
            </a:r>
            <a:r>
              <a:rPr lang="fi-FI" sz="1800" dirty="0" smtClean="0">
                <a:latin typeface="Futura PT Medium" panose="020B0602020204020303" pitchFamily="34" charset="0"/>
              </a:rPr>
              <a:t>tutkimusyksikkö</a:t>
            </a:r>
          </a:p>
          <a:p>
            <a:pPr lvl="1"/>
            <a:r>
              <a:rPr lang="fi-FI" sz="1800" dirty="0">
                <a:latin typeface="Futura PT Medium" panose="020B0602020204020303" pitchFamily="34" charset="0"/>
              </a:rPr>
              <a:t>Projektipäällikkö, </a:t>
            </a:r>
            <a:r>
              <a:rPr lang="fi-FI" sz="1800" dirty="0" smtClean="0">
                <a:latin typeface="Futura PT Medium" panose="020B0602020204020303" pitchFamily="34" charset="0"/>
              </a:rPr>
              <a:t>AvoinHäme-hanke</a:t>
            </a:r>
            <a:endParaRPr lang="fi-FI" sz="1800" dirty="0">
              <a:latin typeface="Futura PT Medium" panose="020B0602020204020303" pitchFamily="34" charset="0"/>
            </a:endParaRPr>
          </a:p>
          <a:p>
            <a:pPr lvl="1"/>
            <a:r>
              <a:rPr lang="fi-FI" sz="1800" dirty="0">
                <a:latin typeface="Futura PT Medium" panose="020B0602020204020303" pitchFamily="34" charset="0"/>
              </a:rPr>
              <a:t>Digital Solutions &amp; </a:t>
            </a:r>
            <a:r>
              <a:rPr lang="fi-FI" sz="1800" dirty="0" err="1" smtClean="0">
                <a:latin typeface="Futura PT Medium" panose="020B0602020204020303" pitchFamily="34" charset="0"/>
              </a:rPr>
              <a:t>Platforms</a:t>
            </a:r>
            <a:r>
              <a:rPr lang="fi-FI" sz="1800" dirty="0" smtClean="0">
                <a:latin typeface="Futura PT Medium" panose="020B0602020204020303" pitchFamily="34" charset="0"/>
              </a:rPr>
              <a:t> -tutkimusryhmä</a:t>
            </a:r>
            <a:endParaRPr lang="fi-FI" sz="1800" dirty="0">
              <a:latin typeface="Futura PT Medium" panose="020B0602020204020303" pitchFamily="34" charset="0"/>
            </a:endParaRPr>
          </a:p>
          <a:p>
            <a:endParaRPr lang="fi-FI" sz="1800" dirty="0">
              <a:latin typeface="Futura PT Medium" panose="020B0602020204020303" pitchFamily="34" charset="0"/>
            </a:endParaRPr>
          </a:p>
          <a:p>
            <a:r>
              <a:rPr lang="fi-FI" sz="1800" dirty="0">
                <a:latin typeface="Futura PT Medium" panose="020B0602020204020303" pitchFamily="34" charset="0"/>
              </a:rPr>
              <a:t>joni.kukkamaki@hamk.fi</a:t>
            </a:r>
          </a:p>
          <a:p>
            <a:r>
              <a:rPr lang="fi-FI" sz="1800" dirty="0">
                <a:latin typeface="Futura PT Medium" panose="020B0602020204020303" pitchFamily="34" charset="0"/>
              </a:rPr>
              <a:t>046 923 </a:t>
            </a:r>
            <a:r>
              <a:rPr lang="fi-FI" sz="1800" dirty="0" smtClean="0">
                <a:latin typeface="Futura PT Medium" panose="020B0602020204020303" pitchFamily="34" charset="0"/>
              </a:rPr>
              <a:t>4540</a:t>
            </a:r>
            <a:endParaRPr lang="fi-FI" sz="1800" dirty="0">
              <a:latin typeface="Futura PT Medium" panose="020B0602020204020303" pitchFamily="34" charset="0"/>
            </a:endParaRPr>
          </a:p>
          <a:p>
            <a:r>
              <a:rPr lang="fi-FI" sz="1800" dirty="0">
                <a:latin typeface="Futura PT Medium" panose="020B0602020204020303" pitchFamily="34" charset="0"/>
              </a:rPr>
              <a:t>Tietojenkäsittelyn tradenomi (HAMK, 2015)</a:t>
            </a:r>
          </a:p>
          <a:p>
            <a:r>
              <a:rPr lang="fi-FI" sz="1800" dirty="0">
                <a:latin typeface="Futura PT Medium" panose="020B0602020204020303" pitchFamily="34" charset="0"/>
              </a:rPr>
              <a:t>FM (tietojenkäsittely) opinnot käynnissä (UTA, 2017-)</a:t>
            </a:r>
          </a:p>
          <a:p>
            <a:endParaRPr lang="fi-FI" sz="1800" dirty="0">
              <a:latin typeface="Futura PT Medium" panose="020B0602020204020303" pitchFamily="34" charset="0"/>
            </a:endParaRPr>
          </a:p>
        </p:txBody>
      </p:sp>
      <p:sp>
        <p:nvSpPr>
          <p:cNvPr id="4" name="Date Placeholder 3"/>
          <p:cNvSpPr>
            <a:spLocks noGrp="1"/>
          </p:cNvSpPr>
          <p:nvPr>
            <p:ph type="dt" sz="half" idx="2"/>
          </p:nvPr>
        </p:nvSpPr>
        <p:spPr>
          <a:xfrm>
            <a:off x="7622771" y="6692010"/>
            <a:ext cx="1521229" cy="165989"/>
          </a:xfrm>
        </p:spPr>
        <p:txBody>
          <a:bodyPr/>
          <a:lstStyle/>
          <a:p>
            <a:r>
              <a:rPr lang="fi-FI" dirty="0" smtClean="0"/>
              <a:t>Joni Kukkamäki </a:t>
            </a:r>
            <a:fld id="{E4710A33-22ED-4A9F-A5FE-030D9EA2A12D}" type="datetime1">
              <a:rPr lang="fi-FI" smtClean="0"/>
              <a:pPr/>
              <a:t>3.12.2017</a:t>
            </a:fld>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523" y="449547"/>
            <a:ext cx="1588477" cy="119136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348" y="5588715"/>
            <a:ext cx="862965" cy="8922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210" y="5588715"/>
            <a:ext cx="1036707" cy="73385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5044" y="5763475"/>
            <a:ext cx="1215735" cy="486294"/>
          </a:xfrm>
          <a:prstGeom prst="rect">
            <a:avLst/>
          </a:prstGeom>
        </p:spPr>
      </p:pic>
      <p:pic>
        <p:nvPicPr>
          <p:cNvPr id="14" name="Kuva 13"/>
          <p:cNvPicPr>
            <a:picLocks noChangeAspect="1"/>
          </p:cNvPicPr>
          <p:nvPr/>
        </p:nvPicPr>
        <p:blipFill rotWithShape="1">
          <a:blip r:embed="rId6" cstate="print">
            <a:extLst>
              <a:ext uri="{28A0092B-C50C-407E-A947-70E740481C1C}">
                <a14:useLocalDpi xmlns:a14="http://schemas.microsoft.com/office/drawing/2010/main" val="0"/>
              </a:ext>
            </a:extLst>
          </a:blip>
          <a:srcRect l="810" t="11269" r="-810" b="22065"/>
          <a:stretch/>
        </p:blipFill>
        <p:spPr>
          <a:xfrm>
            <a:off x="6020964" y="2010343"/>
            <a:ext cx="2621197" cy="2621197"/>
          </a:xfrm>
          <a:prstGeom prst="ellipse">
            <a:avLst/>
          </a:prstGeom>
        </p:spPr>
      </p:pic>
    </p:spTree>
    <p:extLst>
      <p:ext uri="{BB962C8B-B14F-4D97-AF65-F5344CB8AC3E}">
        <p14:creationId xmlns:p14="http://schemas.microsoft.com/office/powerpoint/2010/main" val="263923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8573" y="394524"/>
            <a:ext cx="8334308" cy="1325563"/>
          </a:xfrm>
        </p:spPr>
        <p:txBody>
          <a:bodyPr/>
          <a:lstStyle/>
          <a:p>
            <a:r>
              <a:rPr lang="fi-FI" dirty="0" smtClean="0">
                <a:solidFill>
                  <a:schemeClr val="tx1">
                    <a:lumMod val="95000"/>
                    <a:lumOff val="5000"/>
                  </a:schemeClr>
                </a:solidFill>
                <a:latin typeface="Futura PT Demi" panose="020B0702020204020303" pitchFamily="34" charset="0"/>
              </a:rPr>
              <a:t>Avoin Data</a:t>
            </a:r>
            <a:endParaRPr lang="fi-FI" dirty="0">
              <a:solidFill>
                <a:schemeClr val="tx1">
                  <a:lumMod val="95000"/>
                  <a:lumOff val="5000"/>
                </a:schemeClr>
              </a:solidFill>
              <a:latin typeface="Futura PT Demi" panose="020B0702020204020303" pitchFamily="34" charset="0"/>
            </a:endParaRPr>
          </a:p>
        </p:txBody>
      </p:sp>
      <p:sp>
        <p:nvSpPr>
          <p:cNvPr id="5" name="Content Placeholder 4"/>
          <p:cNvSpPr>
            <a:spLocks noGrp="1"/>
          </p:cNvSpPr>
          <p:nvPr>
            <p:ph idx="1"/>
          </p:nvPr>
        </p:nvSpPr>
        <p:spPr/>
        <p:txBody>
          <a:bodyPr>
            <a:normAutofit/>
          </a:bodyPr>
          <a:lstStyle/>
          <a:p>
            <a:pPr marL="0" indent="0">
              <a:buNone/>
            </a:pPr>
            <a:r>
              <a:rPr lang="fi-FI" sz="3200" dirty="0" smtClean="0">
                <a:latin typeface="Futura PT Medium" panose="020B0602020204020303" pitchFamily="34" charset="0"/>
              </a:rPr>
              <a:t>Dataa</a:t>
            </a:r>
            <a:r>
              <a:rPr lang="fi-FI" sz="3200" dirty="0">
                <a:latin typeface="Futura PT Medium" panose="020B0602020204020303" pitchFamily="34" charset="0"/>
              </a:rPr>
              <a:t>, joka tarjotaan kaikkien saataville ja </a:t>
            </a:r>
            <a:r>
              <a:rPr lang="fi-FI" sz="3200" dirty="0" smtClean="0">
                <a:latin typeface="Futura PT Medium" panose="020B0602020204020303" pitchFamily="34" charset="0"/>
              </a:rPr>
              <a:t>käytettäväksi </a:t>
            </a:r>
            <a:r>
              <a:rPr lang="fi-FI" sz="3200" dirty="0">
                <a:latin typeface="Futura PT Medium" panose="020B0602020204020303" pitchFamily="34" charset="0"/>
              </a:rPr>
              <a:t>ilmaiseksi, koneluettavassa </a:t>
            </a:r>
            <a:r>
              <a:rPr lang="fi-FI" sz="3200" dirty="0" smtClean="0">
                <a:latin typeface="Futura PT Medium" panose="020B0602020204020303" pitchFamily="34" charset="0"/>
              </a:rPr>
              <a:t>muodossa, myös kaupallisiin tarkoituksiin.</a:t>
            </a:r>
            <a:endParaRPr lang="fi-FI" sz="3200" dirty="0">
              <a:latin typeface="Futura PT Medium" panose="020B0602020204020303" pitchFamily="34" charset="0"/>
            </a:endParaRPr>
          </a:p>
          <a:p>
            <a:pPr marL="0" indent="0">
              <a:buNone/>
            </a:pPr>
            <a:endParaRPr lang="fi-FI" sz="3200" dirty="0" smtClean="0">
              <a:latin typeface="Futura PT Medium" panose="020B0602020204020303" pitchFamily="34" charset="0"/>
            </a:endParaRPr>
          </a:p>
          <a:p>
            <a:r>
              <a:rPr lang="fi-FI" dirty="0">
                <a:latin typeface="Futura PT Medium" panose="020B0602020204020303"/>
              </a:rPr>
              <a:t>Yleisimmät syyt avata dataa ovat:</a:t>
            </a:r>
          </a:p>
          <a:p>
            <a:pPr lvl="1"/>
            <a:r>
              <a:rPr lang="fi-FI" dirty="0">
                <a:latin typeface="Futura PT Medium" panose="020B0602020204020303"/>
              </a:rPr>
              <a:t>Liiketoiminnan edistämistarkoitukset</a:t>
            </a:r>
          </a:p>
          <a:p>
            <a:pPr lvl="1"/>
            <a:r>
              <a:rPr lang="fi-FI" dirty="0">
                <a:latin typeface="Futura PT Medium" panose="020B0602020204020303"/>
              </a:rPr>
              <a:t>Toiminnan läpinäkyvyyden ja demokratian edistäminen</a:t>
            </a:r>
          </a:p>
          <a:p>
            <a:pPr lvl="1"/>
            <a:r>
              <a:rPr lang="fi-FI" dirty="0">
                <a:latin typeface="Futura PT Medium" panose="020B0602020204020303"/>
              </a:rPr>
              <a:t>Sisäisten prosessien tehostaminen</a:t>
            </a:r>
          </a:p>
          <a:p>
            <a:pPr marL="0" indent="0">
              <a:buNone/>
            </a:pPr>
            <a:endParaRPr lang="fi-FI" sz="3200" dirty="0">
              <a:latin typeface="Futura PT Medium" panose="020B0602020204020303" pitchFamily="34" charset="0"/>
            </a:endParaRPr>
          </a:p>
        </p:txBody>
      </p:sp>
      <p:sp>
        <p:nvSpPr>
          <p:cNvPr id="4" name="Date Placeholder 3"/>
          <p:cNvSpPr>
            <a:spLocks noGrp="1"/>
          </p:cNvSpPr>
          <p:nvPr>
            <p:ph type="dt" sz="half" idx="2"/>
          </p:nvPr>
        </p:nvSpPr>
        <p:spPr>
          <a:xfrm>
            <a:off x="7622771" y="6692010"/>
            <a:ext cx="1521229" cy="165989"/>
          </a:xfrm>
        </p:spPr>
        <p:txBody>
          <a:bodyPr/>
          <a:lstStyle/>
          <a:p>
            <a:r>
              <a:rPr lang="fi-FI" dirty="0" smtClean="0"/>
              <a:t>Joni Kukkamäki </a:t>
            </a:r>
            <a:fld id="{E4710A33-22ED-4A9F-A5FE-030D9EA2A12D}" type="datetime1">
              <a:rPr lang="fi-FI" smtClean="0"/>
              <a:pPr/>
              <a:t>3.12.2017</a:t>
            </a:fld>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523" y="449547"/>
            <a:ext cx="1588477" cy="119136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348" y="5588715"/>
            <a:ext cx="862965" cy="8922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210" y="5588715"/>
            <a:ext cx="1036707" cy="73385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5044" y="5763475"/>
            <a:ext cx="1215735" cy="486294"/>
          </a:xfrm>
          <a:prstGeom prst="rect">
            <a:avLst/>
          </a:prstGeom>
        </p:spPr>
      </p:pic>
    </p:spTree>
    <p:extLst>
      <p:ext uri="{BB962C8B-B14F-4D97-AF65-F5344CB8AC3E}">
        <p14:creationId xmlns:p14="http://schemas.microsoft.com/office/powerpoint/2010/main" val="147807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8573" y="394524"/>
            <a:ext cx="8334308" cy="1325563"/>
          </a:xfrm>
        </p:spPr>
        <p:txBody>
          <a:bodyPr/>
          <a:lstStyle/>
          <a:p>
            <a:r>
              <a:rPr lang="fi-FI" dirty="0" smtClean="0">
                <a:solidFill>
                  <a:schemeClr val="tx1">
                    <a:lumMod val="95000"/>
                    <a:lumOff val="5000"/>
                  </a:schemeClr>
                </a:solidFill>
                <a:latin typeface="Futura PT Demi" panose="020B0702020204020303" pitchFamily="34" charset="0"/>
              </a:rPr>
              <a:t>AvoinHäme -hanke</a:t>
            </a:r>
            <a:endParaRPr lang="fi-FI" dirty="0">
              <a:solidFill>
                <a:schemeClr val="tx1">
                  <a:lumMod val="95000"/>
                  <a:lumOff val="5000"/>
                </a:schemeClr>
              </a:solidFill>
              <a:latin typeface="Futura PT Demi" panose="020B0702020204020303" pitchFamily="34" charset="0"/>
            </a:endParaRPr>
          </a:p>
        </p:txBody>
      </p:sp>
      <p:sp>
        <p:nvSpPr>
          <p:cNvPr id="5" name="Content Placeholder 4"/>
          <p:cNvSpPr>
            <a:spLocks noGrp="1"/>
          </p:cNvSpPr>
          <p:nvPr>
            <p:ph idx="1"/>
          </p:nvPr>
        </p:nvSpPr>
        <p:spPr>
          <a:xfrm>
            <a:off x="378572" y="1683486"/>
            <a:ext cx="8334309" cy="4351338"/>
          </a:xfrm>
        </p:spPr>
        <p:txBody>
          <a:bodyPr>
            <a:normAutofit/>
          </a:bodyPr>
          <a:lstStyle/>
          <a:p>
            <a:pPr marL="0" indent="0">
              <a:buNone/>
            </a:pPr>
            <a:r>
              <a:rPr lang="fi-FI" sz="2400" dirty="0">
                <a:latin typeface="Futura PT Medium" panose="020B0602020204020303" pitchFamily="34" charset="0"/>
              </a:rPr>
              <a:t>AvoinHäme - Edellytykset avoimen datan hyödyntämiselle liiketoiminnassa</a:t>
            </a:r>
          </a:p>
          <a:p>
            <a:r>
              <a:rPr lang="fi-FI" sz="2000" dirty="0">
                <a:latin typeface="Futura PT Medium" panose="020B0602020204020303" pitchFamily="34" charset="0"/>
              </a:rPr>
              <a:t>Hanke avoimen datan toimintojen kehittämiseksi Kanta-Hämeessä, erityisesti liiketoimintatarpeisiin</a:t>
            </a:r>
          </a:p>
          <a:p>
            <a:r>
              <a:rPr lang="fi-FI" sz="2000" dirty="0">
                <a:latin typeface="Futura PT Medium" panose="020B0602020204020303" pitchFamily="34" charset="0"/>
              </a:rPr>
              <a:t>Hankkeen toteuttajana HAMK, Älykkäät palvelut –tutkimusyksikkö</a:t>
            </a:r>
          </a:p>
          <a:p>
            <a:r>
              <a:rPr lang="fi-FI" sz="2000" dirty="0">
                <a:latin typeface="Futura PT Medium" panose="020B0602020204020303" pitchFamily="34" charset="0"/>
              </a:rPr>
              <a:t>Budjetti 291 800€</a:t>
            </a:r>
          </a:p>
          <a:p>
            <a:r>
              <a:rPr lang="fi-FI" sz="2000" dirty="0">
                <a:latin typeface="Futura PT Medium" panose="020B0602020204020303" pitchFamily="34" charset="0"/>
              </a:rPr>
              <a:t>Päärahoittaja: Hämeen liitto (EAKR)</a:t>
            </a:r>
          </a:p>
          <a:p>
            <a:r>
              <a:rPr lang="fi-FI" sz="2000" dirty="0">
                <a:latin typeface="Futura PT Medium" panose="020B0602020204020303" pitchFamily="34" charset="0"/>
              </a:rPr>
              <a:t>Kuntarahoittajat: Hämeenlinnan, Riihimäen ja Forssan kaupungit</a:t>
            </a:r>
          </a:p>
          <a:p>
            <a:r>
              <a:rPr lang="fi-FI" sz="2000" dirty="0">
                <a:latin typeface="Futura PT Medium" panose="020B0602020204020303" pitchFamily="34" charset="0"/>
              </a:rPr>
              <a:t>Kesto 2½ vuotta (1.5.2017 – 31.10.2019)</a:t>
            </a:r>
          </a:p>
          <a:p>
            <a:r>
              <a:rPr lang="fi-FI" sz="2000" dirty="0">
                <a:latin typeface="Futura PT Medium" panose="020B0602020204020303" pitchFamily="34" charset="0"/>
              </a:rPr>
              <a:t>Painopistealat: Matkailu- ja tapahtumat, liikenne ja logistiikka sekä Biotalous</a:t>
            </a:r>
          </a:p>
        </p:txBody>
      </p:sp>
      <p:sp>
        <p:nvSpPr>
          <p:cNvPr id="4" name="Date Placeholder 3"/>
          <p:cNvSpPr>
            <a:spLocks noGrp="1"/>
          </p:cNvSpPr>
          <p:nvPr>
            <p:ph type="dt" sz="half" idx="2"/>
          </p:nvPr>
        </p:nvSpPr>
        <p:spPr>
          <a:xfrm>
            <a:off x="7622771" y="6692010"/>
            <a:ext cx="1521229" cy="165989"/>
          </a:xfrm>
        </p:spPr>
        <p:txBody>
          <a:bodyPr/>
          <a:lstStyle/>
          <a:p>
            <a:r>
              <a:rPr lang="fi-FI" dirty="0" smtClean="0"/>
              <a:t>Joni Kukkamäki </a:t>
            </a:r>
            <a:fld id="{E4710A33-22ED-4A9F-A5FE-030D9EA2A12D}" type="datetime1">
              <a:rPr lang="fi-FI" smtClean="0"/>
              <a:pPr/>
              <a:t>3.12.2017</a:t>
            </a:fld>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523" y="449547"/>
            <a:ext cx="1588477" cy="119136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348" y="5588715"/>
            <a:ext cx="862965" cy="8922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210" y="5588715"/>
            <a:ext cx="1036707" cy="73385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5044" y="5763475"/>
            <a:ext cx="1215735" cy="486294"/>
          </a:xfrm>
          <a:prstGeom prst="rect">
            <a:avLst/>
          </a:prstGeom>
        </p:spPr>
      </p:pic>
    </p:spTree>
    <p:extLst>
      <p:ext uri="{BB962C8B-B14F-4D97-AF65-F5344CB8AC3E}">
        <p14:creationId xmlns:p14="http://schemas.microsoft.com/office/powerpoint/2010/main" val="3264116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8573" y="394524"/>
            <a:ext cx="8334308" cy="1325563"/>
          </a:xfrm>
        </p:spPr>
        <p:txBody>
          <a:bodyPr/>
          <a:lstStyle/>
          <a:p>
            <a:r>
              <a:rPr lang="fi-FI" dirty="0" smtClean="0">
                <a:solidFill>
                  <a:schemeClr val="tx1">
                    <a:lumMod val="95000"/>
                    <a:lumOff val="5000"/>
                  </a:schemeClr>
                </a:solidFill>
                <a:latin typeface="Futura PT Demi" panose="020B0702020204020303" pitchFamily="34" charset="0"/>
              </a:rPr>
              <a:t>AvoinHäme -hanke</a:t>
            </a:r>
            <a:endParaRPr lang="fi-FI" dirty="0">
              <a:solidFill>
                <a:schemeClr val="tx1">
                  <a:lumMod val="95000"/>
                  <a:lumOff val="5000"/>
                </a:schemeClr>
              </a:solidFill>
              <a:latin typeface="Futura PT Demi" panose="020B0702020204020303" pitchFamily="34" charset="0"/>
            </a:endParaRPr>
          </a:p>
        </p:txBody>
      </p:sp>
      <p:sp>
        <p:nvSpPr>
          <p:cNvPr id="5" name="Content Placeholder 4"/>
          <p:cNvSpPr>
            <a:spLocks noGrp="1"/>
          </p:cNvSpPr>
          <p:nvPr>
            <p:ph idx="1"/>
          </p:nvPr>
        </p:nvSpPr>
        <p:spPr>
          <a:xfrm>
            <a:off x="378573" y="1402501"/>
            <a:ext cx="3464423" cy="2339279"/>
          </a:xfrm>
        </p:spPr>
        <p:txBody>
          <a:bodyPr>
            <a:normAutofit/>
          </a:bodyPr>
          <a:lstStyle/>
          <a:p>
            <a:pPr marL="0" indent="0">
              <a:buNone/>
            </a:pPr>
            <a:r>
              <a:rPr lang="fi-FI" sz="3200" dirty="0" smtClean="0">
                <a:latin typeface="Futura PT Medium" panose="020B0602020204020303" pitchFamily="34" charset="0"/>
              </a:rPr>
              <a:t>Hanketiimi</a:t>
            </a:r>
          </a:p>
          <a:p>
            <a:pPr marL="0" indent="0">
              <a:buNone/>
            </a:pPr>
            <a:endParaRPr lang="fi-FI" sz="2400" dirty="0">
              <a:latin typeface="Futura PT Medium" panose="020B0602020204020303" pitchFamily="34" charset="0"/>
            </a:endParaRPr>
          </a:p>
          <a:p>
            <a:pPr marL="0" indent="0">
              <a:buNone/>
            </a:pPr>
            <a:endParaRPr lang="fi-FI" sz="2000" dirty="0">
              <a:latin typeface="Futura PT Medium" panose="020B0602020204020303" pitchFamily="34" charset="0"/>
            </a:endParaRPr>
          </a:p>
        </p:txBody>
      </p:sp>
      <p:sp>
        <p:nvSpPr>
          <p:cNvPr id="4" name="Date Placeholder 3"/>
          <p:cNvSpPr>
            <a:spLocks noGrp="1"/>
          </p:cNvSpPr>
          <p:nvPr>
            <p:ph type="dt" sz="half" idx="2"/>
          </p:nvPr>
        </p:nvSpPr>
        <p:spPr>
          <a:xfrm>
            <a:off x="7622771" y="6692010"/>
            <a:ext cx="1521229" cy="165989"/>
          </a:xfrm>
        </p:spPr>
        <p:txBody>
          <a:bodyPr/>
          <a:lstStyle/>
          <a:p>
            <a:r>
              <a:rPr lang="fi-FI" dirty="0" smtClean="0"/>
              <a:t>Joni Kukkamäki </a:t>
            </a:r>
            <a:fld id="{E4710A33-22ED-4A9F-A5FE-030D9EA2A12D}" type="datetime1">
              <a:rPr lang="fi-FI" smtClean="0"/>
              <a:pPr/>
              <a:t>3.12.2017</a:t>
            </a:fld>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523" y="449547"/>
            <a:ext cx="1588477" cy="119136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348" y="5588715"/>
            <a:ext cx="862965" cy="8922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210" y="5588715"/>
            <a:ext cx="1036707" cy="73385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5044" y="5763475"/>
            <a:ext cx="1215735" cy="486294"/>
          </a:xfrm>
          <a:prstGeom prst="rect">
            <a:avLst/>
          </a:prstGeom>
        </p:spPr>
      </p:pic>
      <p:pic>
        <p:nvPicPr>
          <p:cNvPr id="1026" name="Picture 2" descr="https://xn--avoinhme-5za.fi/wp-content/uploads/2017/10/Joni.jpg"/>
          <p:cNvPicPr>
            <a:picLocks noChangeAspect="1" noChangeArrowheads="1"/>
          </p:cNvPicPr>
          <p:nvPr/>
        </p:nvPicPr>
        <p:blipFill rotWithShape="1">
          <a:blip r:embed="rId6">
            <a:extLst>
              <a:ext uri="{28A0092B-C50C-407E-A947-70E740481C1C}">
                <a14:useLocalDpi xmlns:a14="http://schemas.microsoft.com/office/drawing/2010/main" val="0"/>
              </a:ext>
            </a:extLst>
          </a:blip>
          <a:srcRect l="425" t="15047" r="-425" b="8553"/>
          <a:stretch/>
        </p:blipFill>
        <p:spPr bwMode="auto">
          <a:xfrm>
            <a:off x="378573" y="2354714"/>
            <a:ext cx="1956084" cy="1956084"/>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https://xn--avoinhme-5za.fi/wp-content/uploads/2017/10/Juhis1-e1508744494355.jpg"/>
          <p:cNvPicPr>
            <a:picLocks noChangeAspect="1" noChangeArrowheads="1"/>
          </p:cNvPicPr>
          <p:nvPr/>
        </p:nvPicPr>
        <p:blipFill rotWithShape="1">
          <a:blip r:embed="rId7">
            <a:extLst>
              <a:ext uri="{28A0092B-C50C-407E-A947-70E740481C1C}">
                <a14:useLocalDpi xmlns:a14="http://schemas.microsoft.com/office/drawing/2010/main" val="0"/>
              </a:ext>
            </a:extLst>
          </a:blip>
          <a:srcRect t="5512" b="5512"/>
          <a:stretch/>
        </p:blipFill>
        <p:spPr bwMode="auto">
          <a:xfrm>
            <a:off x="2888834" y="2193716"/>
            <a:ext cx="2165304" cy="2165304"/>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https://xn--avoinhme-5za.fi/wp-content/uploads/2017/10/Juuso-e1508744446162.jpg"/>
          <p:cNvPicPr>
            <a:picLocks noChangeAspect="1" noChangeArrowheads="1"/>
          </p:cNvPicPr>
          <p:nvPr/>
        </p:nvPicPr>
        <p:blipFill rotWithShape="1">
          <a:blip r:embed="rId8">
            <a:extLst>
              <a:ext uri="{28A0092B-C50C-407E-A947-70E740481C1C}">
                <a14:useLocalDpi xmlns:a14="http://schemas.microsoft.com/office/drawing/2010/main" val="0"/>
              </a:ext>
            </a:extLst>
          </a:blip>
          <a:srcRect t="7366" b="7366"/>
          <a:stretch/>
        </p:blipFill>
        <p:spPr bwMode="auto">
          <a:xfrm>
            <a:off x="5711346" y="2230892"/>
            <a:ext cx="2128128" cy="2128128"/>
          </a:xfrm>
          <a:prstGeom prst="ellipse">
            <a:avLst/>
          </a:prstGeom>
          <a:noFill/>
          <a:extLst>
            <a:ext uri="{909E8E84-426E-40DD-AFC4-6F175D3DCCD1}">
              <a14:hiddenFill xmlns:a14="http://schemas.microsoft.com/office/drawing/2010/main">
                <a:solidFill>
                  <a:srgbClr val="FFFFFF"/>
                </a:solidFill>
              </a14:hiddenFill>
            </a:ext>
          </a:extLst>
        </p:spPr>
      </p:pic>
      <p:sp>
        <p:nvSpPr>
          <p:cNvPr id="8" name="Tekstiruutu 7"/>
          <p:cNvSpPr txBox="1"/>
          <p:nvPr/>
        </p:nvSpPr>
        <p:spPr>
          <a:xfrm>
            <a:off x="481311" y="4485184"/>
            <a:ext cx="1750607" cy="646331"/>
          </a:xfrm>
          <a:prstGeom prst="rect">
            <a:avLst/>
          </a:prstGeom>
          <a:noFill/>
        </p:spPr>
        <p:txBody>
          <a:bodyPr wrap="none" rtlCol="0">
            <a:spAutoFit/>
          </a:bodyPr>
          <a:lstStyle/>
          <a:p>
            <a:r>
              <a:rPr lang="fi-FI" dirty="0" smtClean="0">
                <a:latin typeface="Futura PT Medium" panose="020B0602020204020303"/>
              </a:rPr>
              <a:t>Joni Kukkamäki</a:t>
            </a:r>
          </a:p>
          <a:p>
            <a:r>
              <a:rPr lang="fi-FI" dirty="0" smtClean="0">
                <a:latin typeface="Futura PT Medium" panose="020B0602020204020303"/>
              </a:rPr>
              <a:t>Projektipäällikkö</a:t>
            </a:r>
            <a:endParaRPr lang="fi-FI" dirty="0">
              <a:latin typeface="Futura PT Medium" panose="020B0602020204020303"/>
            </a:endParaRPr>
          </a:p>
        </p:txBody>
      </p:sp>
      <p:sp>
        <p:nvSpPr>
          <p:cNvPr id="13" name="Tekstiruutu 12"/>
          <p:cNvSpPr txBox="1"/>
          <p:nvPr/>
        </p:nvSpPr>
        <p:spPr>
          <a:xfrm>
            <a:off x="3051616" y="4485183"/>
            <a:ext cx="2066591" cy="923330"/>
          </a:xfrm>
          <a:prstGeom prst="rect">
            <a:avLst/>
          </a:prstGeom>
          <a:noFill/>
        </p:spPr>
        <p:txBody>
          <a:bodyPr wrap="none" rtlCol="0">
            <a:spAutoFit/>
          </a:bodyPr>
          <a:lstStyle/>
          <a:p>
            <a:r>
              <a:rPr lang="fi-FI" dirty="0" smtClean="0">
                <a:latin typeface="Futura PT Medium" panose="020B0602020204020303"/>
              </a:rPr>
              <a:t>Juha-Matti Torkkel</a:t>
            </a:r>
          </a:p>
          <a:p>
            <a:r>
              <a:rPr lang="fi-FI" dirty="0" smtClean="0">
                <a:latin typeface="Futura PT Medium" panose="020B0602020204020303"/>
              </a:rPr>
              <a:t>Yhteisö- ja </a:t>
            </a:r>
            <a:br>
              <a:rPr lang="fi-FI" dirty="0" smtClean="0">
                <a:latin typeface="Futura PT Medium" panose="020B0602020204020303"/>
              </a:rPr>
            </a:br>
            <a:r>
              <a:rPr lang="fi-FI" dirty="0" smtClean="0">
                <a:latin typeface="Futura PT Medium" panose="020B0602020204020303"/>
              </a:rPr>
              <a:t>tapahtumavastaava</a:t>
            </a:r>
            <a:endParaRPr lang="fi-FI" dirty="0">
              <a:latin typeface="Futura PT Medium" panose="020B0602020204020303"/>
            </a:endParaRPr>
          </a:p>
        </p:txBody>
      </p:sp>
      <p:sp>
        <p:nvSpPr>
          <p:cNvPr id="14" name="Tekstiruutu 13"/>
          <p:cNvSpPr txBox="1"/>
          <p:nvPr/>
        </p:nvSpPr>
        <p:spPr>
          <a:xfrm>
            <a:off x="5937906" y="4485183"/>
            <a:ext cx="2188291" cy="646331"/>
          </a:xfrm>
          <a:prstGeom prst="rect">
            <a:avLst/>
          </a:prstGeom>
          <a:noFill/>
        </p:spPr>
        <p:txBody>
          <a:bodyPr wrap="none" rtlCol="0">
            <a:spAutoFit/>
          </a:bodyPr>
          <a:lstStyle/>
          <a:p>
            <a:r>
              <a:rPr lang="fi-FI" dirty="0" smtClean="0">
                <a:latin typeface="Futura PT Medium" panose="020B0602020204020303"/>
              </a:rPr>
              <a:t>Juuso Saarinen</a:t>
            </a:r>
          </a:p>
          <a:p>
            <a:r>
              <a:rPr lang="fi-FI" dirty="0" smtClean="0">
                <a:latin typeface="Futura PT Medium" panose="020B0602020204020303"/>
              </a:rPr>
              <a:t>Tekninen asiantuntija</a:t>
            </a:r>
            <a:endParaRPr lang="fi-FI" dirty="0">
              <a:latin typeface="Futura PT Medium" panose="020B0602020204020303"/>
            </a:endParaRPr>
          </a:p>
        </p:txBody>
      </p:sp>
      <p:sp>
        <p:nvSpPr>
          <p:cNvPr id="9" name="Tekstiruutu 8"/>
          <p:cNvSpPr txBox="1"/>
          <p:nvPr/>
        </p:nvSpPr>
        <p:spPr>
          <a:xfrm>
            <a:off x="481311" y="5616083"/>
            <a:ext cx="2743059" cy="369332"/>
          </a:xfrm>
          <a:prstGeom prst="rect">
            <a:avLst/>
          </a:prstGeom>
          <a:noFill/>
        </p:spPr>
        <p:txBody>
          <a:bodyPr wrap="none" rtlCol="0">
            <a:spAutoFit/>
          </a:bodyPr>
          <a:lstStyle/>
          <a:p>
            <a:r>
              <a:rPr lang="fi-FI" dirty="0">
                <a:latin typeface="Futura PT Medium" panose="020B0602020204020303"/>
              </a:rPr>
              <a:t>e</a:t>
            </a:r>
            <a:r>
              <a:rPr lang="fi-FI" dirty="0" smtClean="0">
                <a:latin typeface="Futura PT Medium" panose="020B0602020204020303"/>
              </a:rPr>
              <a:t>tunimi.sukunimi@hamk.fi</a:t>
            </a:r>
            <a:endParaRPr lang="fi-FI" dirty="0">
              <a:latin typeface="Futura PT Medium" panose="020B0602020204020303"/>
            </a:endParaRPr>
          </a:p>
        </p:txBody>
      </p:sp>
    </p:spTree>
    <p:extLst>
      <p:ext uri="{BB962C8B-B14F-4D97-AF65-F5344CB8AC3E}">
        <p14:creationId xmlns:p14="http://schemas.microsoft.com/office/powerpoint/2010/main" val="15640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8573" y="394524"/>
            <a:ext cx="8334308" cy="1325563"/>
          </a:xfrm>
        </p:spPr>
        <p:txBody>
          <a:bodyPr/>
          <a:lstStyle/>
          <a:p>
            <a:r>
              <a:rPr lang="fi-FI" dirty="0" smtClean="0">
                <a:solidFill>
                  <a:schemeClr val="tx1">
                    <a:lumMod val="95000"/>
                    <a:lumOff val="5000"/>
                  </a:schemeClr>
                </a:solidFill>
                <a:latin typeface="Futura PT Demi" panose="020B0702020204020303" pitchFamily="34" charset="0"/>
              </a:rPr>
              <a:t>AvoinHäme -hanke</a:t>
            </a:r>
            <a:endParaRPr lang="fi-FI" dirty="0">
              <a:solidFill>
                <a:schemeClr val="tx1">
                  <a:lumMod val="95000"/>
                  <a:lumOff val="5000"/>
                </a:schemeClr>
              </a:solidFill>
              <a:latin typeface="Futura PT Demi" panose="020B0702020204020303" pitchFamily="34" charset="0"/>
            </a:endParaRPr>
          </a:p>
        </p:txBody>
      </p:sp>
      <p:sp>
        <p:nvSpPr>
          <p:cNvPr id="5" name="Content Placeholder 4"/>
          <p:cNvSpPr>
            <a:spLocks noGrp="1"/>
          </p:cNvSpPr>
          <p:nvPr>
            <p:ph idx="1"/>
          </p:nvPr>
        </p:nvSpPr>
        <p:spPr/>
        <p:txBody>
          <a:bodyPr>
            <a:normAutofit/>
          </a:bodyPr>
          <a:lstStyle/>
          <a:p>
            <a:pPr marL="0" indent="0">
              <a:buNone/>
            </a:pPr>
            <a:r>
              <a:rPr lang="fi-FI" sz="2400" dirty="0">
                <a:latin typeface="Futura PT Medium" panose="020B0602020204020303" pitchFamily="34" charset="0"/>
              </a:rPr>
              <a:t>Hankkeen päätavoitteet:</a:t>
            </a:r>
          </a:p>
          <a:p>
            <a:r>
              <a:rPr lang="fi-FI" sz="2000" dirty="0">
                <a:latin typeface="Futura PT Medium" panose="020B0602020204020303" pitchFamily="34" charset="0"/>
              </a:rPr>
              <a:t>Lisätä avoimen datan tietoisuutta ja osaamista Kanta-Hämeessä</a:t>
            </a:r>
          </a:p>
          <a:p>
            <a:r>
              <a:rPr lang="fi-FI" sz="2000" dirty="0">
                <a:latin typeface="Futura PT Medium" panose="020B0602020204020303" pitchFamily="34" charset="0"/>
              </a:rPr>
              <a:t>Lisätä avoimen datan hyödyntämistä yritysten liiketoiminnassa 	</a:t>
            </a:r>
          </a:p>
          <a:p>
            <a:r>
              <a:rPr lang="fi-FI" sz="2000" dirty="0">
                <a:latin typeface="Futura PT Medium" panose="020B0602020204020303" pitchFamily="34" charset="0"/>
              </a:rPr>
              <a:t>Saattaa yhteen avoimen datan hyödyntämiseen liittyen maakunnan yritykset, kunnat ja muut julkiset organisaatiot sekä tutkimusta ja koulutusta tekevät toimijat. 	</a:t>
            </a:r>
          </a:p>
          <a:p>
            <a:r>
              <a:rPr lang="fi-FI" sz="2000" dirty="0">
                <a:latin typeface="Futura PT Medium" panose="020B0602020204020303" pitchFamily="34" charset="0"/>
              </a:rPr>
              <a:t>Tarjota aktiivisten toimijoiden käyttöön teknistä osaamista ja tukea ja täten myös lisätä sisäisen osaamisen määrää toimijoiden omissa organisaatioissa.</a:t>
            </a:r>
          </a:p>
          <a:p>
            <a:r>
              <a:rPr lang="fi-FI" sz="2000" dirty="0">
                <a:latin typeface="Futura PT Medium" panose="020B0602020204020303" pitchFamily="34" charset="0"/>
              </a:rPr>
              <a:t>Lisätä maakunnassa tarjolla olevan avoimen datan määrää </a:t>
            </a:r>
          </a:p>
        </p:txBody>
      </p:sp>
      <p:sp>
        <p:nvSpPr>
          <p:cNvPr id="4" name="Date Placeholder 3"/>
          <p:cNvSpPr>
            <a:spLocks noGrp="1"/>
          </p:cNvSpPr>
          <p:nvPr>
            <p:ph type="dt" sz="half" idx="2"/>
          </p:nvPr>
        </p:nvSpPr>
        <p:spPr>
          <a:xfrm>
            <a:off x="7622771" y="6692010"/>
            <a:ext cx="1521229" cy="165989"/>
          </a:xfrm>
        </p:spPr>
        <p:txBody>
          <a:bodyPr/>
          <a:lstStyle/>
          <a:p>
            <a:r>
              <a:rPr lang="fi-FI" dirty="0" smtClean="0"/>
              <a:t>Joni Kukkamäki </a:t>
            </a:r>
            <a:fld id="{E4710A33-22ED-4A9F-A5FE-030D9EA2A12D}" type="datetime1">
              <a:rPr lang="fi-FI" smtClean="0"/>
              <a:pPr/>
              <a:t>3.12.2017</a:t>
            </a:fld>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523" y="449547"/>
            <a:ext cx="1588477" cy="119136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348" y="5588715"/>
            <a:ext cx="862965" cy="8922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210" y="5588715"/>
            <a:ext cx="1036707" cy="73385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5044" y="5763475"/>
            <a:ext cx="1215735" cy="486294"/>
          </a:xfrm>
          <a:prstGeom prst="rect">
            <a:avLst/>
          </a:prstGeom>
        </p:spPr>
      </p:pic>
    </p:spTree>
    <p:extLst>
      <p:ext uri="{BB962C8B-B14F-4D97-AF65-F5344CB8AC3E}">
        <p14:creationId xmlns:p14="http://schemas.microsoft.com/office/powerpoint/2010/main" val="22366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8573" y="394524"/>
            <a:ext cx="8334308" cy="1325563"/>
          </a:xfrm>
        </p:spPr>
        <p:txBody>
          <a:bodyPr/>
          <a:lstStyle/>
          <a:p>
            <a:r>
              <a:rPr lang="fi-FI" dirty="0" smtClean="0">
                <a:solidFill>
                  <a:schemeClr val="tx1">
                    <a:lumMod val="95000"/>
                    <a:lumOff val="5000"/>
                  </a:schemeClr>
                </a:solidFill>
                <a:latin typeface="Futura PT Demi" panose="020B0702020204020303" pitchFamily="34" charset="0"/>
              </a:rPr>
              <a:t>AvoinHäme -hanke</a:t>
            </a:r>
            <a:endParaRPr lang="fi-FI" dirty="0">
              <a:solidFill>
                <a:schemeClr val="tx1">
                  <a:lumMod val="95000"/>
                  <a:lumOff val="5000"/>
                </a:schemeClr>
              </a:solidFill>
              <a:latin typeface="Futura PT Demi" panose="020B0702020204020303" pitchFamily="34" charset="0"/>
            </a:endParaRPr>
          </a:p>
        </p:txBody>
      </p:sp>
      <p:sp>
        <p:nvSpPr>
          <p:cNvPr id="5" name="Content Placeholder 4"/>
          <p:cNvSpPr>
            <a:spLocks noGrp="1"/>
          </p:cNvSpPr>
          <p:nvPr>
            <p:ph idx="1"/>
          </p:nvPr>
        </p:nvSpPr>
        <p:spPr/>
        <p:txBody>
          <a:bodyPr>
            <a:normAutofit/>
          </a:bodyPr>
          <a:lstStyle/>
          <a:p>
            <a:pPr marL="0" indent="0">
              <a:buNone/>
            </a:pPr>
            <a:r>
              <a:rPr lang="fi-FI" sz="2000" dirty="0">
                <a:latin typeface="Futura PT Medium" panose="020B0602020204020303" pitchFamily="34" charset="0"/>
              </a:rPr>
              <a:t>Hankkeen toimenpiteet tavoitteiden saavuttamiseksi</a:t>
            </a:r>
          </a:p>
          <a:p>
            <a:r>
              <a:rPr lang="fi-FI" sz="2000" dirty="0">
                <a:latin typeface="Futura PT Medium" panose="020B0602020204020303" pitchFamily="34" charset="0"/>
              </a:rPr>
              <a:t>Työpaketti 1: </a:t>
            </a:r>
            <a:r>
              <a:rPr lang="fi-FI" sz="2000" dirty="0" err="1">
                <a:latin typeface="Futura PT Medium" panose="020B0602020204020303" pitchFamily="34" charset="0"/>
              </a:rPr>
              <a:t>Benchmarking</a:t>
            </a:r>
            <a:r>
              <a:rPr lang="fi-FI" sz="2000" dirty="0">
                <a:latin typeface="Futura PT Medium" panose="020B0602020204020303" pitchFamily="34" charset="0"/>
              </a:rPr>
              <a:t>, selvitykset ja uuden tiedon tuottaminen</a:t>
            </a:r>
          </a:p>
          <a:p>
            <a:r>
              <a:rPr lang="fi-FI" sz="2000" dirty="0">
                <a:latin typeface="Futura PT Medium" panose="020B0602020204020303" pitchFamily="34" charset="0"/>
              </a:rPr>
              <a:t>Työpaketti 2: Avoimen datan yhteisön ja verkostojen luonti, aktivointi ja ylläpito</a:t>
            </a:r>
          </a:p>
          <a:p>
            <a:r>
              <a:rPr lang="fi-FI" sz="2000" dirty="0">
                <a:latin typeface="Futura PT Medium" panose="020B0602020204020303" pitchFamily="34" charset="0"/>
              </a:rPr>
              <a:t>Työpaketti 3: Tiedon ja taidon lisääminen</a:t>
            </a:r>
          </a:p>
          <a:p>
            <a:r>
              <a:rPr lang="fi-FI" sz="2000" dirty="0">
                <a:latin typeface="Futura PT Medium" panose="020B0602020204020303" pitchFamily="34" charset="0"/>
              </a:rPr>
              <a:t>Työpaketti 4: Pilotit ja uuden tiedon keräämisen menetelmät</a:t>
            </a:r>
          </a:p>
          <a:p>
            <a:r>
              <a:rPr lang="fi-FI" sz="2000" dirty="0">
                <a:latin typeface="Futura PT Medium" panose="020B0602020204020303" pitchFamily="34" charset="0"/>
              </a:rPr>
              <a:t>Työpaketti 5: Avoimen datan verkkopalvelu ja –ympäristö</a:t>
            </a:r>
          </a:p>
          <a:p>
            <a:r>
              <a:rPr lang="fi-FI" sz="2000" dirty="0">
                <a:latin typeface="Futura PT Medium" panose="020B0602020204020303" pitchFamily="34" charset="0"/>
              </a:rPr>
              <a:t>Työpaketti 6: Projektijohtaminen ja viestintä. </a:t>
            </a:r>
          </a:p>
        </p:txBody>
      </p:sp>
      <p:sp>
        <p:nvSpPr>
          <p:cNvPr id="4" name="Date Placeholder 3"/>
          <p:cNvSpPr>
            <a:spLocks noGrp="1"/>
          </p:cNvSpPr>
          <p:nvPr>
            <p:ph type="dt" sz="half" idx="2"/>
          </p:nvPr>
        </p:nvSpPr>
        <p:spPr>
          <a:xfrm>
            <a:off x="7622771" y="6692010"/>
            <a:ext cx="1521229" cy="165989"/>
          </a:xfrm>
        </p:spPr>
        <p:txBody>
          <a:bodyPr/>
          <a:lstStyle/>
          <a:p>
            <a:r>
              <a:rPr lang="fi-FI" dirty="0" smtClean="0"/>
              <a:t>Joni Kukkamäki </a:t>
            </a:r>
            <a:fld id="{E4710A33-22ED-4A9F-A5FE-030D9EA2A12D}" type="datetime1">
              <a:rPr lang="fi-FI" smtClean="0"/>
              <a:pPr/>
              <a:t>3.12.2017</a:t>
            </a:fld>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523" y="449547"/>
            <a:ext cx="1588477" cy="119136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348" y="5588715"/>
            <a:ext cx="862965" cy="8922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210" y="5588715"/>
            <a:ext cx="1036707" cy="73385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5044" y="5763475"/>
            <a:ext cx="1215735" cy="486294"/>
          </a:xfrm>
          <a:prstGeom prst="rect">
            <a:avLst/>
          </a:prstGeom>
        </p:spPr>
      </p:pic>
    </p:spTree>
    <p:extLst>
      <p:ext uri="{BB962C8B-B14F-4D97-AF65-F5344CB8AC3E}">
        <p14:creationId xmlns:p14="http://schemas.microsoft.com/office/powerpoint/2010/main" val="4665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8573" y="394524"/>
            <a:ext cx="8334308" cy="1325563"/>
          </a:xfrm>
        </p:spPr>
        <p:txBody>
          <a:bodyPr/>
          <a:lstStyle/>
          <a:p>
            <a:r>
              <a:rPr lang="fi-FI" dirty="0" smtClean="0">
                <a:solidFill>
                  <a:schemeClr val="tx1">
                    <a:lumMod val="95000"/>
                    <a:lumOff val="5000"/>
                  </a:schemeClr>
                </a:solidFill>
                <a:latin typeface="Futura PT Demi" panose="020B0702020204020303" pitchFamily="34" charset="0"/>
              </a:rPr>
              <a:t>Tapahtumarajapinta -pilotti</a:t>
            </a:r>
            <a:endParaRPr lang="fi-FI" dirty="0">
              <a:solidFill>
                <a:schemeClr val="tx1">
                  <a:lumMod val="95000"/>
                  <a:lumOff val="5000"/>
                </a:schemeClr>
              </a:solidFill>
              <a:latin typeface="Futura PT Demi" panose="020B0702020204020303" pitchFamily="34" charset="0"/>
            </a:endParaRPr>
          </a:p>
        </p:txBody>
      </p:sp>
      <p:sp>
        <p:nvSpPr>
          <p:cNvPr id="5" name="Content Placeholder 4"/>
          <p:cNvSpPr>
            <a:spLocks noGrp="1"/>
          </p:cNvSpPr>
          <p:nvPr>
            <p:ph idx="1"/>
          </p:nvPr>
        </p:nvSpPr>
        <p:spPr/>
        <p:txBody>
          <a:bodyPr>
            <a:normAutofit/>
          </a:bodyPr>
          <a:lstStyle/>
          <a:p>
            <a:r>
              <a:rPr lang="fi-FI" sz="2000" dirty="0" smtClean="0">
                <a:latin typeface="Futura PT Medium" panose="020B0602020204020303"/>
              </a:rPr>
              <a:t>Hankkeessa </a:t>
            </a:r>
            <a:r>
              <a:rPr lang="fi-FI" sz="2000" dirty="0" err="1" smtClean="0">
                <a:latin typeface="Futura PT Medium" panose="020B0602020204020303"/>
              </a:rPr>
              <a:t>pilotoidaan</a:t>
            </a:r>
            <a:r>
              <a:rPr lang="fi-FI" sz="2000" dirty="0" smtClean="0">
                <a:latin typeface="Futura PT Medium" panose="020B0602020204020303"/>
              </a:rPr>
              <a:t> Kanta-Hämeen laajuista tapahtumarajapintaa ja selvitetään sen käyttöönottoon ja käyttämiseen liittyviä eri osa-alueita.</a:t>
            </a:r>
          </a:p>
          <a:p>
            <a:r>
              <a:rPr lang="fi-FI" sz="2000" dirty="0" smtClean="0">
                <a:latin typeface="Futura PT Medium" panose="020B0602020204020303"/>
              </a:rPr>
              <a:t>Suomen suurimmissa kaupungeissa on käytössä </a:t>
            </a:r>
            <a:r>
              <a:rPr lang="fi-FI" sz="2000" dirty="0" err="1" smtClean="0">
                <a:latin typeface="Futura PT Medium" panose="020B0602020204020303"/>
              </a:rPr>
              <a:t>Linked</a:t>
            </a:r>
            <a:r>
              <a:rPr lang="fi-FI" sz="2000" dirty="0" smtClean="0">
                <a:latin typeface="Futura PT Medium" panose="020B0602020204020303"/>
              </a:rPr>
              <a:t> </a:t>
            </a:r>
            <a:r>
              <a:rPr lang="fi-FI" sz="2000" dirty="0" err="1" smtClean="0">
                <a:latin typeface="Futura PT Medium" panose="020B0602020204020303"/>
              </a:rPr>
              <a:t>Events</a:t>
            </a:r>
            <a:r>
              <a:rPr lang="fi-FI" sz="2000" dirty="0" smtClean="0">
                <a:latin typeface="Futura PT Medium" panose="020B0602020204020303"/>
              </a:rPr>
              <a:t> –tapahtumarajapinta, jota tullaan hyödyntämään myös AvoinHäme hankkeessa, jotta Kanta-Hämeen tapahtumat ovat yhtenevässä muodossa esimerkiksi pääkaupunkiseudun ja Tampereen kanssa.</a:t>
            </a:r>
            <a:endParaRPr lang="fi-FI" sz="1800" dirty="0">
              <a:latin typeface="Futura PT Medium" panose="020B0602020204020303"/>
            </a:endParaRPr>
          </a:p>
          <a:p>
            <a:r>
              <a:rPr lang="fi-FI" sz="2000" dirty="0" smtClean="0">
                <a:latin typeface="Futura PT Medium" panose="020B0602020204020303"/>
              </a:rPr>
              <a:t>Tapahtumarajapinnan hyötyjä:</a:t>
            </a:r>
          </a:p>
          <a:p>
            <a:pPr lvl="1"/>
            <a:r>
              <a:rPr lang="fi-FI" sz="2000" dirty="0" smtClean="0">
                <a:latin typeface="Futura PT Medium" panose="020B0602020204020303"/>
              </a:rPr>
              <a:t>Tiedot yhdessä paikassa yhdenmukaisessa muodossa, josta ne voidaan hakea useisiin eri tapahtumakalentereihin esitettäväksi</a:t>
            </a:r>
          </a:p>
          <a:p>
            <a:pPr lvl="1"/>
            <a:r>
              <a:rPr lang="fi-FI" sz="2000" dirty="0" smtClean="0">
                <a:latin typeface="Futura PT Medium" panose="020B0602020204020303"/>
              </a:rPr>
              <a:t>Tietoja voidaan hyödyntää myös laajemmin kuin kalentereissa, esim. mobiilisovellukset tai tilastointi</a:t>
            </a:r>
          </a:p>
          <a:p>
            <a:pPr lvl="1"/>
            <a:r>
              <a:rPr lang="fi-FI" sz="2000" dirty="0" smtClean="0">
                <a:latin typeface="Futura PT Medium" panose="020B0602020204020303"/>
              </a:rPr>
              <a:t>Mahdollistaa Kanta-Hämeen tapahtumille kansallisen näkyvyyden</a:t>
            </a:r>
          </a:p>
          <a:p>
            <a:pPr lvl="1"/>
            <a:endParaRPr lang="fi-FI" sz="2000" dirty="0" smtClean="0">
              <a:latin typeface="Futura PT Medium" panose="020B0602020204020303"/>
            </a:endParaRPr>
          </a:p>
          <a:p>
            <a:pPr marL="0" indent="0">
              <a:buNone/>
            </a:pPr>
            <a:endParaRPr lang="fi-FI" sz="1800" dirty="0">
              <a:latin typeface="Futura PT Medium" panose="020B0602020204020303"/>
            </a:endParaRPr>
          </a:p>
        </p:txBody>
      </p:sp>
      <p:sp>
        <p:nvSpPr>
          <p:cNvPr id="4" name="Date Placeholder 3"/>
          <p:cNvSpPr>
            <a:spLocks noGrp="1"/>
          </p:cNvSpPr>
          <p:nvPr>
            <p:ph type="dt" sz="half" idx="2"/>
          </p:nvPr>
        </p:nvSpPr>
        <p:spPr>
          <a:xfrm>
            <a:off x="7622771" y="6692010"/>
            <a:ext cx="1521229" cy="165989"/>
          </a:xfrm>
        </p:spPr>
        <p:txBody>
          <a:bodyPr/>
          <a:lstStyle/>
          <a:p>
            <a:r>
              <a:rPr lang="fi-FI" dirty="0" smtClean="0"/>
              <a:t>Joni Kukkamäki </a:t>
            </a:r>
            <a:fld id="{E4710A33-22ED-4A9F-A5FE-030D9EA2A12D}" type="datetime1">
              <a:rPr lang="fi-FI" smtClean="0"/>
              <a:pPr/>
              <a:t>3.12.2017</a:t>
            </a:fld>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523" y="449547"/>
            <a:ext cx="1588477" cy="119136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348" y="5588715"/>
            <a:ext cx="862965" cy="8922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210" y="5588715"/>
            <a:ext cx="1036707" cy="73385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5044" y="5763475"/>
            <a:ext cx="1215735" cy="486294"/>
          </a:xfrm>
          <a:prstGeom prst="rect">
            <a:avLst/>
          </a:prstGeom>
        </p:spPr>
      </p:pic>
    </p:spTree>
    <p:extLst>
      <p:ext uri="{BB962C8B-B14F-4D97-AF65-F5344CB8AC3E}">
        <p14:creationId xmlns:p14="http://schemas.microsoft.com/office/powerpoint/2010/main" val="376509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8573" y="394524"/>
            <a:ext cx="8334308" cy="1325563"/>
          </a:xfrm>
        </p:spPr>
        <p:txBody>
          <a:bodyPr/>
          <a:lstStyle/>
          <a:p>
            <a:r>
              <a:rPr lang="fi-FI" dirty="0" smtClean="0">
                <a:solidFill>
                  <a:schemeClr val="tx1">
                    <a:lumMod val="95000"/>
                    <a:lumOff val="5000"/>
                  </a:schemeClr>
                </a:solidFill>
                <a:latin typeface="Futura PT Demi" panose="020B0702020204020303" pitchFamily="34" charset="0"/>
              </a:rPr>
              <a:t>Tapahtumarajapinta -pilotti</a:t>
            </a:r>
            <a:endParaRPr lang="fi-FI" dirty="0">
              <a:solidFill>
                <a:schemeClr val="tx1">
                  <a:lumMod val="95000"/>
                  <a:lumOff val="5000"/>
                </a:schemeClr>
              </a:solidFill>
              <a:latin typeface="Futura PT Demi" panose="020B0702020204020303" pitchFamily="34" charset="0"/>
            </a:endParaRPr>
          </a:p>
        </p:txBody>
      </p:sp>
      <p:sp>
        <p:nvSpPr>
          <p:cNvPr id="5" name="Content Placeholder 4"/>
          <p:cNvSpPr>
            <a:spLocks noGrp="1"/>
          </p:cNvSpPr>
          <p:nvPr>
            <p:ph idx="1"/>
          </p:nvPr>
        </p:nvSpPr>
        <p:spPr>
          <a:xfrm>
            <a:off x="831273" y="1825625"/>
            <a:ext cx="7881609" cy="4351338"/>
          </a:xfrm>
        </p:spPr>
        <p:txBody>
          <a:bodyPr>
            <a:normAutofit/>
          </a:bodyPr>
          <a:lstStyle/>
          <a:p>
            <a:pPr marL="0" indent="0">
              <a:buNone/>
            </a:pPr>
            <a:r>
              <a:rPr lang="fi-FI" sz="2000" dirty="0" err="1" smtClean="0">
                <a:latin typeface="Futura PT Medium" panose="020B0602020204020303"/>
              </a:rPr>
              <a:t>Linked</a:t>
            </a:r>
            <a:r>
              <a:rPr lang="fi-FI" sz="2000" dirty="0" smtClean="0">
                <a:latin typeface="Futura PT Medium" panose="020B0602020204020303"/>
              </a:rPr>
              <a:t> </a:t>
            </a:r>
            <a:r>
              <a:rPr lang="fi-FI" sz="2000" dirty="0" err="1">
                <a:latin typeface="Futura PT Medium" panose="020B0602020204020303"/>
              </a:rPr>
              <a:t>events</a:t>
            </a:r>
            <a:r>
              <a:rPr lang="fi-FI" sz="2000" dirty="0">
                <a:latin typeface="Futura PT Medium" panose="020B0602020204020303"/>
              </a:rPr>
              <a:t> -tapahtumarajapinta kokoaa eri järjestelmissä </a:t>
            </a:r>
            <a:r>
              <a:rPr lang="fi-FI" sz="2000" dirty="0" smtClean="0">
                <a:latin typeface="Futura PT Medium" panose="020B0602020204020303"/>
              </a:rPr>
              <a:t>ylläpidetyt tapahtumatiedot </a:t>
            </a:r>
            <a:r>
              <a:rPr lang="fi-FI" sz="2000" dirty="0">
                <a:latin typeface="Futura PT Medium" panose="020B0602020204020303"/>
              </a:rPr>
              <a:t>samaan rajapintaan ja muuntaa ne </a:t>
            </a:r>
            <a:r>
              <a:rPr lang="fi-FI" sz="2000" dirty="0" smtClean="0">
                <a:latin typeface="Futura PT Medium" panose="020B0602020204020303"/>
              </a:rPr>
              <a:t>yhdenmukaiseen formaattiin</a:t>
            </a:r>
            <a:r>
              <a:rPr lang="fi-FI" sz="2000" dirty="0">
                <a:latin typeface="Futura PT Medium" panose="020B0602020204020303"/>
              </a:rPr>
              <a:t>. </a:t>
            </a:r>
            <a:endParaRPr lang="fi-FI" sz="2000" dirty="0">
              <a:latin typeface="Futura PT Medium" panose="020B0602020204020303"/>
            </a:endParaRPr>
          </a:p>
          <a:p>
            <a:pPr marL="0" indent="0">
              <a:buNone/>
            </a:pPr>
            <a:r>
              <a:rPr lang="fi-FI" sz="2000" dirty="0">
                <a:latin typeface="Futura PT Medium" panose="020B0602020204020303"/>
              </a:rPr>
              <a:t>Kun samanlainen, harmonisoitu rajapinta </a:t>
            </a:r>
            <a:r>
              <a:rPr lang="fi-FI" sz="2000" dirty="0" smtClean="0">
                <a:latin typeface="Futura PT Medium" panose="020B0602020204020303"/>
              </a:rPr>
              <a:t>on käytössä useassa kaupungissa, sovellukset on helppo laajentaa kaupunkienvälisiksi. Tällöin kaupunkilaisen on helppo löytää kiinnostavat tapahtumat myös liikkuessaan eri kaupunkien alueella. Yhtenäiset rajapinnat edistävät myös tiedon oikeellisuutta, kun tiedot on helppo hakea rajapinnasta eikä niitä tarvitse kopioida eri paikkoihin.</a:t>
            </a:r>
            <a:endParaRPr lang="fi-FI" sz="2000" dirty="0" smtClean="0">
              <a:latin typeface="Futura PT Medium" panose="020B0602020204020303"/>
            </a:endParaRPr>
          </a:p>
        </p:txBody>
      </p:sp>
      <p:sp>
        <p:nvSpPr>
          <p:cNvPr id="4" name="Date Placeholder 3"/>
          <p:cNvSpPr>
            <a:spLocks noGrp="1"/>
          </p:cNvSpPr>
          <p:nvPr>
            <p:ph type="dt" sz="half" idx="2"/>
          </p:nvPr>
        </p:nvSpPr>
        <p:spPr>
          <a:xfrm>
            <a:off x="7622771" y="6692010"/>
            <a:ext cx="1521229" cy="165989"/>
          </a:xfrm>
        </p:spPr>
        <p:txBody>
          <a:bodyPr/>
          <a:lstStyle/>
          <a:p>
            <a:r>
              <a:rPr lang="fi-FI" dirty="0" smtClean="0"/>
              <a:t>Joni Kukkamäki </a:t>
            </a:r>
            <a:fld id="{E4710A33-22ED-4A9F-A5FE-030D9EA2A12D}" type="datetime1">
              <a:rPr lang="fi-FI" smtClean="0"/>
              <a:pPr/>
              <a:t>3.12.2017</a:t>
            </a:fld>
            <a:endParaRPr lang="fi-FI"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523" y="449547"/>
            <a:ext cx="1588477" cy="119136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348" y="5588715"/>
            <a:ext cx="862965" cy="89221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210" y="5588715"/>
            <a:ext cx="1036707" cy="73385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5044" y="5763475"/>
            <a:ext cx="1215735" cy="486294"/>
          </a:xfrm>
          <a:prstGeom prst="rect">
            <a:avLst/>
          </a:prstGeom>
        </p:spPr>
      </p:pic>
      <p:pic>
        <p:nvPicPr>
          <p:cNvPr id="2050" name="Picture 2" descr="Kuvahaun tulos haulle quotema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4736" y="3958227"/>
            <a:ext cx="983268" cy="9832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Kuvahaun tulos haulle quotema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62518" y="1333991"/>
            <a:ext cx="983268" cy="983268"/>
          </a:xfrm>
          <a:prstGeom prst="rect">
            <a:avLst/>
          </a:prstGeom>
          <a:noFill/>
          <a:extLst>
            <a:ext uri="{909E8E84-426E-40DD-AFC4-6F175D3DCCD1}">
              <a14:hiddenFill xmlns:a14="http://schemas.microsoft.com/office/drawing/2010/main">
                <a:solidFill>
                  <a:srgbClr val="FFFFFF"/>
                </a:solidFill>
              </a14:hiddenFill>
            </a:ext>
          </a:extLst>
        </p:spPr>
      </p:pic>
      <p:sp>
        <p:nvSpPr>
          <p:cNvPr id="8" name="Suorakulmio 7"/>
          <p:cNvSpPr/>
          <p:nvPr/>
        </p:nvSpPr>
        <p:spPr>
          <a:xfrm>
            <a:off x="831273" y="4668858"/>
            <a:ext cx="5140639" cy="1508105"/>
          </a:xfrm>
          <a:prstGeom prst="rect">
            <a:avLst/>
          </a:prstGeom>
        </p:spPr>
        <p:txBody>
          <a:bodyPr wrap="square">
            <a:spAutoFit/>
          </a:bodyPr>
          <a:lstStyle/>
          <a:p>
            <a:r>
              <a:rPr lang="fi-FI" sz="1600" dirty="0" smtClean="0">
                <a:latin typeface="Futura PT Medium" panose="020B0602020204020303"/>
              </a:rPr>
              <a:t>6aika, Avoimet ja yhtenevät rajapinnat -esite</a:t>
            </a:r>
            <a:endParaRPr lang="fi-FI" sz="1600" dirty="0">
              <a:latin typeface="Futura PT Medium" panose="020B0602020204020303"/>
            </a:endParaRPr>
          </a:p>
          <a:p>
            <a:r>
              <a:rPr lang="fi-FI" sz="1600" dirty="0" smtClean="0">
                <a:latin typeface="Futura PT Medium" panose="020B0602020204020303"/>
              </a:rPr>
              <a:t>Forum </a:t>
            </a:r>
            <a:r>
              <a:rPr lang="fi-FI" sz="1600" dirty="0" err="1">
                <a:latin typeface="Futura PT Medium" panose="020B0602020204020303"/>
              </a:rPr>
              <a:t>Virium</a:t>
            </a:r>
            <a:r>
              <a:rPr lang="fi-FI" sz="1600" dirty="0">
                <a:latin typeface="Futura PT Medium" panose="020B0602020204020303"/>
              </a:rPr>
              <a:t> Helsinki, 2016 </a:t>
            </a:r>
            <a:endParaRPr lang="fi-FI" sz="1600" dirty="0" smtClean="0">
              <a:latin typeface="Futura PT Medium" panose="020B0602020204020303"/>
            </a:endParaRPr>
          </a:p>
          <a:p>
            <a:r>
              <a:rPr lang="fi-FI" sz="1600" dirty="0" smtClean="0">
                <a:latin typeface="Futura PT Medium" panose="020B0602020204020303"/>
              </a:rPr>
              <a:t>v1.1</a:t>
            </a:r>
            <a:r>
              <a:rPr lang="fi-FI" sz="1600" dirty="0">
                <a:latin typeface="Futura PT Medium" panose="020B0602020204020303"/>
              </a:rPr>
              <a:t>, 2017 </a:t>
            </a:r>
            <a:endParaRPr lang="fi-FI" sz="1600" dirty="0" smtClean="0">
              <a:latin typeface="Futura PT Medium" panose="020B0602020204020303"/>
            </a:endParaRPr>
          </a:p>
          <a:p>
            <a:r>
              <a:rPr lang="fi-FI" sz="1600" dirty="0" smtClean="0">
                <a:latin typeface="Futura PT Medium" panose="020B0602020204020303"/>
              </a:rPr>
              <a:t>(</a:t>
            </a:r>
            <a:r>
              <a:rPr lang="fi-FI" sz="1600" dirty="0">
                <a:latin typeface="Futura PT Medium" panose="020B0602020204020303"/>
              </a:rPr>
              <a:t>CC BY-SA 4.0</a:t>
            </a:r>
            <a:r>
              <a:rPr lang="fi-FI" sz="1600" dirty="0" smtClean="0">
                <a:latin typeface="Futura PT Medium" panose="020B0602020204020303"/>
              </a:rPr>
              <a:t>)</a:t>
            </a:r>
          </a:p>
          <a:p>
            <a:r>
              <a:rPr lang="fi-FI" sz="1400" dirty="0">
                <a:latin typeface="Futura PT Medium" panose="020B0602020204020303"/>
                <a:hlinkClick r:id="rId7"/>
              </a:rPr>
              <a:t>https://www.databusiness.fi/fi/avoindata/oppaat-ja-esitteet</a:t>
            </a:r>
            <a:r>
              <a:rPr lang="fi-FI" sz="1400" dirty="0" smtClean="0">
                <a:latin typeface="Futura PT Medium" panose="020B0602020204020303"/>
                <a:hlinkClick r:id="rId7"/>
              </a:rPr>
              <a:t>/</a:t>
            </a:r>
            <a:endParaRPr lang="fi-FI" sz="1400" dirty="0" smtClean="0">
              <a:latin typeface="Futura PT Medium" panose="020B0602020204020303"/>
            </a:endParaRPr>
          </a:p>
          <a:p>
            <a:endParaRPr lang="fi-FI" sz="1400" dirty="0">
              <a:latin typeface="Futura PT Medium" panose="020B0602020204020303"/>
            </a:endParaRPr>
          </a:p>
        </p:txBody>
      </p:sp>
    </p:spTree>
    <p:extLst>
      <p:ext uri="{BB962C8B-B14F-4D97-AF65-F5344CB8AC3E}">
        <p14:creationId xmlns:p14="http://schemas.microsoft.com/office/powerpoint/2010/main" val="69610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MK_p-pohja2017b.potx" id="{AB153E4E-1A56-4DFD-8F78-509ACD8C8916}" vid="{8F6736CD-2156-40A1-9906-B0B495ED3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8943C30B43CC41A29BAD2A7B9E9ECD" ma:contentTypeVersion="3" ma:contentTypeDescription="Create a new document." ma:contentTypeScope="" ma:versionID="4febae2308ac5951fc9c41b0ad9b003b">
  <xsd:schema xmlns:xsd="http://www.w3.org/2001/XMLSchema" xmlns:xs="http://www.w3.org/2001/XMLSchema" xmlns:p="http://schemas.microsoft.com/office/2006/metadata/properties" xmlns:ns2="e4f4c2ea-0011-4781-afd9-dbe765201e74" targetNamespace="http://schemas.microsoft.com/office/2006/metadata/properties" ma:root="true" ma:fieldsID="9a8b91968eba74815868bd8aef4dcca5" ns2:_="">
    <xsd:import namespace="e4f4c2ea-0011-4781-afd9-dbe765201e74"/>
    <xsd:element name="properties">
      <xsd:complexType>
        <xsd:sequence>
          <xsd:element name="documentManagement">
            <xsd:complexType>
              <xsd:all>
                <xsd:element ref="ns2:MediaServiceMetadata" minOccurs="0"/>
                <xsd:element ref="ns2:MediaServiceFastMetadata"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f4c2ea-0011-4781-afd9-dbe765201e7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9E0893-6D97-45E9-A723-AE38D1847821}"/>
</file>

<file path=customXml/itemProps2.xml><?xml version="1.0" encoding="utf-8"?>
<ds:datastoreItem xmlns:ds="http://schemas.openxmlformats.org/officeDocument/2006/customXml" ds:itemID="{EEB7AE0A-D452-4549-BD70-752151BB5024}">
  <ds:schemaRefs>
    <ds:schemaRef ds:uri="http://purl.org/dc/elements/1.1/"/>
    <ds:schemaRef ds:uri="http://schemas.microsoft.com/office/2006/metadata/properties"/>
    <ds:schemaRef ds:uri="54037c36-1a1c-44b1-aff1-f2c3607a314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f7d1fa0-43ef-405a-ac77-467975ed4bd7"/>
    <ds:schemaRef ds:uri="http://www.w3.org/XML/1998/namespace"/>
    <ds:schemaRef ds:uri="http://purl.org/dc/dcmitype/"/>
  </ds:schemaRefs>
</ds:datastoreItem>
</file>

<file path=customXml/itemProps3.xml><?xml version="1.0" encoding="utf-8"?>
<ds:datastoreItem xmlns:ds="http://schemas.openxmlformats.org/officeDocument/2006/customXml" ds:itemID="{D3221980-36AE-41DF-A96F-F575554B56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HAMK_p-pohja2017b</Template>
  <TotalTime>331</TotalTime>
  <Words>479</Words>
  <Application>Microsoft Office PowerPoint</Application>
  <PresentationFormat>Näytössä katseltava diaesitys (4:3)</PresentationFormat>
  <Paragraphs>91</Paragraphs>
  <Slides>11</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11</vt:i4>
      </vt:variant>
    </vt:vector>
  </HeadingPairs>
  <TitlesOfParts>
    <vt:vector size="19" baseType="lpstr">
      <vt:lpstr>Arial</vt:lpstr>
      <vt:lpstr>Calibri</vt:lpstr>
      <vt:lpstr>Calibri Light</vt:lpstr>
      <vt:lpstr>Futura PT Bold</vt:lpstr>
      <vt:lpstr>Futura PT Book</vt:lpstr>
      <vt:lpstr>Futura PT Demi</vt:lpstr>
      <vt:lpstr>Futura PT Medium</vt:lpstr>
      <vt:lpstr>Office Theme</vt:lpstr>
      <vt:lpstr>PowerPoint-esitys</vt:lpstr>
      <vt:lpstr>Minusta</vt:lpstr>
      <vt:lpstr>Avoin Data</vt:lpstr>
      <vt:lpstr>AvoinHäme -hanke</vt:lpstr>
      <vt:lpstr>AvoinHäme -hanke</vt:lpstr>
      <vt:lpstr>AvoinHäme -hanke</vt:lpstr>
      <vt:lpstr>AvoinHäme -hanke</vt:lpstr>
      <vt:lpstr>Tapahtumarajapinta -pilotti</vt:lpstr>
      <vt:lpstr>Tapahtumarajapinta -pilotti</vt:lpstr>
      <vt:lpstr>Tapahtumarajapinta -pilotti</vt:lpstr>
      <vt:lpstr>AvoinHäme</vt:lpstr>
    </vt:vector>
  </TitlesOfParts>
  <Company>Hamk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Juha-Matti Torkkel</dc:creator>
  <cp:lastModifiedBy>Joni Kukkamäki</cp:lastModifiedBy>
  <cp:revision>31</cp:revision>
  <cp:lastPrinted>2017-01-30T14:03:39Z</cp:lastPrinted>
  <dcterms:created xsi:type="dcterms:W3CDTF">2017-11-10T08:37:10Z</dcterms:created>
  <dcterms:modified xsi:type="dcterms:W3CDTF">2017-12-03T18:40:34Z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0x010100028943C30B43CC41A29BAD2A7B9E9ECD</vt:lpwstr>
  </property>
</Properties>
</file>